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16"/>
  </p:notesMasterIdLst>
  <p:sldIdLst>
    <p:sldId id="256" r:id="rId2"/>
    <p:sldId id="260" r:id="rId3"/>
    <p:sldId id="258" r:id="rId4"/>
    <p:sldId id="261" r:id="rId5"/>
    <p:sldId id="257" r:id="rId6"/>
    <p:sldId id="262" r:id="rId7"/>
    <p:sldId id="259"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showGuides="1">
      <p:cViewPr varScale="1">
        <p:scale>
          <a:sx n="65" d="100"/>
          <a:sy n="65" d="100"/>
        </p:scale>
        <p:origin x="66" y="1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8CB02-999C-4F99-B85C-138AE5A6B3EC}" type="datetimeFigureOut">
              <a:rPr lang="en-US" smtClean="0"/>
              <a:t>10/1/2018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4D86D-AE3B-472B-8BB0-606505B21915}" type="slidenum">
              <a:rPr lang="en-US" smtClean="0"/>
              <a:t>‹#›</a:t>
            </a:fld>
            <a:endParaRPr lang="en-US"/>
          </a:p>
        </p:txBody>
      </p:sp>
    </p:spTree>
    <p:extLst>
      <p:ext uri="{BB962C8B-B14F-4D97-AF65-F5344CB8AC3E}">
        <p14:creationId xmlns:p14="http://schemas.microsoft.com/office/powerpoint/2010/main" val="3178167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B4D86D-AE3B-472B-8BB0-606505B21915}" type="slidenum">
              <a:rPr lang="en-US" smtClean="0"/>
              <a:t>1</a:t>
            </a:fld>
            <a:endParaRPr lang="en-US"/>
          </a:p>
        </p:txBody>
      </p:sp>
    </p:spTree>
    <p:extLst>
      <p:ext uri="{BB962C8B-B14F-4D97-AF65-F5344CB8AC3E}">
        <p14:creationId xmlns:p14="http://schemas.microsoft.com/office/powerpoint/2010/main" val="290937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Affirmation is the same as oath</a:t>
            </a:r>
            <a:r>
              <a:rPr lang="en-US" baseline="0" dirty="0" smtClean="0"/>
              <a:t> in this amendment</a:t>
            </a:r>
            <a:endParaRPr lang="en-US" dirty="0"/>
          </a:p>
        </p:txBody>
      </p:sp>
      <p:sp>
        <p:nvSpPr>
          <p:cNvPr id="4" name="Slide Number Placeholder 3"/>
          <p:cNvSpPr>
            <a:spLocks noGrp="1"/>
          </p:cNvSpPr>
          <p:nvPr>
            <p:ph type="sldNum" sz="quarter" idx="10"/>
          </p:nvPr>
        </p:nvSpPr>
        <p:spPr/>
        <p:txBody>
          <a:bodyPr/>
          <a:lstStyle/>
          <a:p>
            <a:fld id="{7DB4D86D-AE3B-472B-8BB0-606505B21915}" type="slidenum">
              <a:rPr lang="en-US" smtClean="0"/>
              <a:t>4</a:t>
            </a:fld>
            <a:endParaRPr lang="en-US"/>
          </a:p>
        </p:txBody>
      </p:sp>
    </p:spTree>
    <p:extLst>
      <p:ext uri="{BB962C8B-B14F-4D97-AF65-F5344CB8AC3E}">
        <p14:creationId xmlns:p14="http://schemas.microsoft.com/office/powerpoint/2010/main" val="252977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B4D86D-AE3B-472B-8BB0-606505B21915}" type="slidenum">
              <a:rPr lang="en-US" smtClean="0"/>
              <a:t>10</a:t>
            </a:fld>
            <a:endParaRPr lang="en-US"/>
          </a:p>
        </p:txBody>
      </p:sp>
    </p:spTree>
    <p:extLst>
      <p:ext uri="{BB962C8B-B14F-4D97-AF65-F5344CB8AC3E}">
        <p14:creationId xmlns:p14="http://schemas.microsoft.com/office/powerpoint/2010/main" val="411834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B4D86D-AE3B-472B-8BB0-606505B21915}" type="slidenum">
              <a:rPr lang="en-US" smtClean="0"/>
              <a:t>14</a:t>
            </a:fld>
            <a:endParaRPr lang="en-US"/>
          </a:p>
        </p:txBody>
      </p:sp>
    </p:spTree>
    <p:extLst>
      <p:ext uri="{BB962C8B-B14F-4D97-AF65-F5344CB8AC3E}">
        <p14:creationId xmlns:p14="http://schemas.microsoft.com/office/powerpoint/2010/main" val="2797901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10/1/2018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2"/>
      </p:bgRef>
    </p:bg>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10/1/2018</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tx1">
              <a:lumMod val="8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10/1/2018</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chemeClr val="bg2">
              <a:lumMod val="60000"/>
              <a:lumOff val="40000"/>
              <a:alpha val="15000"/>
            </a:schemeClr>
          </a:solidFill>
          <a:ln w="31750" cap="sq">
            <a:solidFill>
              <a:schemeClr val="tx1">
                <a:lumMod val="75000"/>
                <a:lumOff val="25000"/>
              </a:schemeClr>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10/1/2018</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New week, new month</a:t>
            </a:r>
            <a:endParaRPr lang="en-US" dirty="0"/>
          </a:p>
        </p:txBody>
      </p:sp>
      <p:sp>
        <p:nvSpPr>
          <p:cNvPr id="3" name="Subtitle 2"/>
          <p:cNvSpPr>
            <a:spLocks noGrp="1"/>
          </p:cNvSpPr>
          <p:nvPr>
            <p:ph type="subTitle" idx="1"/>
          </p:nvPr>
        </p:nvSpPr>
        <p:spPr/>
        <p:txBody>
          <a:bodyPr>
            <a:normAutofit/>
          </a:bodyPr>
          <a:lstStyle/>
          <a:p>
            <a:r>
              <a:rPr lang="en-US" sz="2800" dirty="0" smtClean="0"/>
              <a:t>Monday, October 1, 2018</a:t>
            </a:r>
            <a:endParaRPr lang="en-US" sz="2800" dirty="0"/>
          </a:p>
        </p:txBody>
      </p:sp>
    </p:spTree>
    <p:extLst>
      <p:ext uri="{BB962C8B-B14F-4D97-AF65-F5344CB8AC3E}">
        <p14:creationId xmlns:p14="http://schemas.microsoft.com/office/powerpoint/2010/main" val="2670460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3</a:t>
            </a:r>
            <a:r>
              <a:rPr lang="en-US" sz="4000" baseline="30000" dirty="0" smtClean="0"/>
              <a:t>rd</a:t>
            </a:r>
            <a:r>
              <a:rPr lang="en-US" sz="4000" dirty="0" smtClean="0"/>
              <a:t>  amendment vocabulary</a:t>
            </a:r>
            <a:endParaRPr lang="en-US" sz="4000" dirty="0"/>
          </a:p>
        </p:txBody>
      </p:sp>
      <p:sp>
        <p:nvSpPr>
          <p:cNvPr id="3" name="Content Placeholder 2"/>
          <p:cNvSpPr>
            <a:spLocks noGrp="1"/>
          </p:cNvSpPr>
          <p:nvPr>
            <p:ph idx="1"/>
          </p:nvPr>
        </p:nvSpPr>
        <p:spPr/>
        <p:txBody>
          <a:bodyPr>
            <a:normAutofit/>
          </a:bodyPr>
          <a:lstStyle/>
          <a:p>
            <a:pPr lvl="1"/>
            <a:r>
              <a:rPr lang="en-US" sz="3600" dirty="0"/>
              <a:t>quarter (v)</a:t>
            </a:r>
          </a:p>
          <a:p>
            <a:pPr lvl="1"/>
            <a:r>
              <a:rPr lang="en-US" sz="3600" dirty="0"/>
              <a:t>consent (n)</a:t>
            </a:r>
          </a:p>
          <a:p>
            <a:pPr lvl="1"/>
            <a:r>
              <a:rPr lang="en-US" sz="3600" dirty="0"/>
              <a:t>prescribe (v)</a:t>
            </a:r>
          </a:p>
        </p:txBody>
      </p:sp>
    </p:spTree>
    <p:extLst>
      <p:ext uri="{BB962C8B-B14F-4D97-AF65-F5344CB8AC3E}">
        <p14:creationId xmlns:p14="http://schemas.microsoft.com/office/powerpoint/2010/main" val="30649047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3</a:t>
            </a:r>
            <a:r>
              <a:rPr lang="en-US" sz="4000" baseline="30000" dirty="0" smtClean="0"/>
              <a:t>rd</a:t>
            </a:r>
            <a:r>
              <a:rPr lang="en-US" sz="4000" dirty="0" smtClean="0"/>
              <a:t> Amendment</a:t>
            </a:r>
            <a:endParaRPr lang="en-US" sz="4000" dirty="0"/>
          </a:p>
        </p:txBody>
      </p:sp>
      <p:sp>
        <p:nvSpPr>
          <p:cNvPr id="3" name="Content Placeholder 2"/>
          <p:cNvSpPr>
            <a:spLocks noGrp="1"/>
          </p:cNvSpPr>
          <p:nvPr>
            <p:ph idx="1"/>
          </p:nvPr>
        </p:nvSpPr>
        <p:spPr/>
        <p:txBody>
          <a:bodyPr/>
          <a:lstStyle/>
          <a:p>
            <a:r>
              <a:rPr lang="en-US" sz="3600" dirty="0"/>
              <a:t>No Soldier shall, in time of peace be quartered in any house, without the consent of the Owner, nor in time of war, but in a manner to be prescribed by law. </a:t>
            </a:r>
          </a:p>
          <a:p>
            <a:endParaRPr lang="en-US" dirty="0"/>
          </a:p>
        </p:txBody>
      </p:sp>
    </p:spTree>
    <p:extLst>
      <p:ext uri="{BB962C8B-B14F-4D97-AF65-F5344CB8AC3E}">
        <p14:creationId xmlns:p14="http://schemas.microsoft.com/office/powerpoint/2010/main" val="3306912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4</a:t>
            </a:r>
            <a:r>
              <a:rPr lang="en-US" sz="4000" baseline="30000" dirty="0" smtClean="0"/>
              <a:t>th</a:t>
            </a:r>
            <a:r>
              <a:rPr lang="en-US" sz="4000" dirty="0" smtClean="0"/>
              <a:t> amendment vocabulary</a:t>
            </a:r>
            <a:endParaRPr lang="en-US" sz="4000" dirty="0"/>
          </a:p>
        </p:txBody>
      </p:sp>
      <p:sp>
        <p:nvSpPr>
          <p:cNvPr id="3" name="Content Placeholder 2"/>
          <p:cNvSpPr>
            <a:spLocks noGrp="1"/>
          </p:cNvSpPr>
          <p:nvPr>
            <p:ph idx="1"/>
          </p:nvPr>
        </p:nvSpPr>
        <p:spPr/>
        <p:txBody>
          <a:bodyPr/>
          <a:lstStyle/>
          <a:p>
            <a:r>
              <a:rPr lang="en-US" sz="2000" dirty="0"/>
              <a:t>s</a:t>
            </a:r>
            <a:r>
              <a:rPr lang="en-US" sz="2000" dirty="0" smtClean="0"/>
              <a:t>ecure (adj.)</a:t>
            </a:r>
          </a:p>
          <a:p>
            <a:r>
              <a:rPr lang="en-US" sz="2000" dirty="0"/>
              <a:t>u</a:t>
            </a:r>
            <a:r>
              <a:rPr lang="en-US" sz="2000" dirty="0" smtClean="0"/>
              <a:t>nreasonable (adj.)</a:t>
            </a:r>
          </a:p>
          <a:p>
            <a:r>
              <a:rPr lang="en-US" sz="2000" dirty="0"/>
              <a:t>s</a:t>
            </a:r>
            <a:r>
              <a:rPr lang="en-US" sz="2000" dirty="0" smtClean="0"/>
              <a:t>eizure (n.)</a:t>
            </a:r>
          </a:p>
          <a:p>
            <a:r>
              <a:rPr lang="en-US" sz="2000" dirty="0"/>
              <a:t>v</a:t>
            </a:r>
            <a:r>
              <a:rPr lang="en-US" sz="2000" dirty="0" smtClean="0"/>
              <a:t>iolate (v.)</a:t>
            </a:r>
          </a:p>
          <a:p>
            <a:r>
              <a:rPr lang="en-US" sz="2000" dirty="0"/>
              <a:t>p</a:t>
            </a:r>
            <a:r>
              <a:rPr lang="en-US" sz="2000" dirty="0" smtClean="0"/>
              <a:t>robable (adj.)</a:t>
            </a:r>
          </a:p>
          <a:p>
            <a:r>
              <a:rPr lang="en-US" sz="2000" dirty="0"/>
              <a:t>o</a:t>
            </a:r>
            <a:r>
              <a:rPr lang="en-US" sz="2000" dirty="0" smtClean="0"/>
              <a:t>ath (n.)</a:t>
            </a:r>
          </a:p>
          <a:p>
            <a:r>
              <a:rPr lang="en-US" sz="2000" dirty="0"/>
              <a:t>a</a:t>
            </a:r>
            <a:r>
              <a:rPr lang="en-US" sz="2000" dirty="0" smtClean="0"/>
              <a:t>ffirmation (n)</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586396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4</a:t>
            </a:r>
            <a:r>
              <a:rPr lang="en-US" sz="4000" baseline="30000" dirty="0" smtClean="0"/>
              <a:t>th</a:t>
            </a:r>
            <a:r>
              <a:rPr lang="en-US" sz="4000" dirty="0" smtClean="0"/>
              <a:t> Amendment</a:t>
            </a:r>
            <a:endParaRPr lang="en-US" sz="4000" dirty="0"/>
          </a:p>
        </p:txBody>
      </p:sp>
      <p:sp>
        <p:nvSpPr>
          <p:cNvPr id="3" name="Content Placeholder 2"/>
          <p:cNvSpPr>
            <a:spLocks noGrp="1"/>
          </p:cNvSpPr>
          <p:nvPr>
            <p:ph idx="1"/>
          </p:nvPr>
        </p:nvSpPr>
        <p:spPr/>
        <p:txBody>
          <a:bodyPr>
            <a:normAutofit/>
          </a:bodyPr>
          <a:lstStyle/>
          <a:p>
            <a:r>
              <a:rPr lang="en-US" sz="2800" dirty="0"/>
              <a:t>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 </a:t>
            </a:r>
          </a:p>
        </p:txBody>
      </p:sp>
    </p:spTree>
    <p:extLst>
      <p:ext uri="{BB962C8B-B14F-4D97-AF65-F5344CB8AC3E}">
        <p14:creationId xmlns:p14="http://schemas.microsoft.com/office/powerpoint/2010/main" val="2230802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5</a:t>
            </a:r>
            <a:r>
              <a:rPr lang="en-US" sz="4000" baseline="30000" dirty="0" smtClean="0"/>
              <a:t>th</a:t>
            </a:r>
            <a:r>
              <a:rPr lang="en-US" sz="4000" dirty="0" smtClean="0"/>
              <a:t> amendment vocabulary</a:t>
            </a:r>
            <a:endParaRPr lang="en-US" sz="4000" dirty="0"/>
          </a:p>
        </p:txBody>
      </p:sp>
      <p:sp>
        <p:nvSpPr>
          <p:cNvPr id="4" name="Content Placeholder 3"/>
          <p:cNvSpPr>
            <a:spLocks noGrp="1"/>
          </p:cNvSpPr>
          <p:nvPr>
            <p:ph sz="half" idx="1"/>
          </p:nvPr>
        </p:nvSpPr>
        <p:spPr/>
        <p:txBody>
          <a:bodyPr>
            <a:normAutofit/>
          </a:bodyPr>
          <a:lstStyle/>
          <a:p>
            <a:r>
              <a:rPr lang="en-US" sz="2400" dirty="0" smtClean="0"/>
              <a:t>capital (adj.)</a:t>
            </a:r>
          </a:p>
          <a:p>
            <a:r>
              <a:rPr lang="en-US" sz="2400" dirty="0"/>
              <a:t>i</a:t>
            </a:r>
            <a:r>
              <a:rPr lang="en-US" sz="2400" dirty="0" smtClean="0"/>
              <a:t>nfamous (adj.)</a:t>
            </a:r>
          </a:p>
          <a:p>
            <a:r>
              <a:rPr lang="en-US" sz="2400" dirty="0"/>
              <a:t>i</a:t>
            </a:r>
            <a:r>
              <a:rPr lang="en-US" sz="2400" dirty="0" smtClean="0"/>
              <a:t>ndictment (n.)</a:t>
            </a:r>
          </a:p>
          <a:p>
            <a:r>
              <a:rPr lang="en-US" sz="2400" dirty="0"/>
              <a:t>o</a:t>
            </a:r>
            <a:r>
              <a:rPr lang="en-US" sz="2400" dirty="0" smtClean="0"/>
              <a:t>ffence (n)</a:t>
            </a:r>
          </a:p>
          <a:p>
            <a:r>
              <a:rPr lang="en-US" sz="2400" dirty="0"/>
              <a:t>j</a:t>
            </a:r>
            <a:r>
              <a:rPr lang="en-US" sz="2400" dirty="0" smtClean="0"/>
              <a:t>eopardy (n.)</a:t>
            </a:r>
          </a:p>
          <a:p>
            <a:r>
              <a:rPr lang="en-US" sz="2400" dirty="0" smtClean="0"/>
              <a:t>compel (v.)</a:t>
            </a:r>
          </a:p>
          <a:p>
            <a:endParaRPr lang="en-US" sz="2400" dirty="0" smtClean="0"/>
          </a:p>
          <a:p>
            <a:endParaRPr lang="en-US" sz="2400" dirty="0"/>
          </a:p>
        </p:txBody>
      </p:sp>
      <p:sp>
        <p:nvSpPr>
          <p:cNvPr id="5" name="Content Placeholder 4"/>
          <p:cNvSpPr>
            <a:spLocks noGrp="1"/>
          </p:cNvSpPr>
          <p:nvPr>
            <p:ph sz="half" idx="2"/>
          </p:nvPr>
        </p:nvSpPr>
        <p:spPr/>
        <p:txBody>
          <a:bodyPr>
            <a:normAutofit/>
          </a:bodyPr>
          <a:lstStyle/>
          <a:p>
            <a:r>
              <a:rPr lang="en-US" sz="2400" dirty="0"/>
              <a:t>d</a:t>
            </a:r>
            <a:r>
              <a:rPr lang="en-US" sz="2400" dirty="0" smtClean="0"/>
              <a:t>eprive (v.)</a:t>
            </a:r>
          </a:p>
          <a:p>
            <a:r>
              <a:rPr lang="en-US" sz="2400" dirty="0" smtClean="0"/>
              <a:t>due process (n.)</a:t>
            </a:r>
          </a:p>
          <a:p>
            <a:r>
              <a:rPr lang="en-US" sz="2400" dirty="0"/>
              <a:t>j</a:t>
            </a:r>
            <a:r>
              <a:rPr lang="en-US" sz="2400" dirty="0" smtClean="0"/>
              <a:t>ust (adj.)</a:t>
            </a:r>
          </a:p>
          <a:p>
            <a:r>
              <a:rPr lang="en-US" sz="2400" dirty="0"/>
              <a:t>c</a:t>
            </a:r>
            <a:r>
              <a:rPr lang="en-US" sz="2400" dirty="0" smtClean="0"/>
              <a:t>ompensation (n)</a:t>
            </a:r>
          </a:p>
          <a:p>
            <a:endParaRPr lang="en-US" sz="2400" dirty="0"/>
          </a:p>
        </p:txBody>
      </p:sp>
    </p:spTree>
    <p:extLst>
      <p:ext uri="{BB962C8B-B14F-4D97-AF65-F5344CB8AC3E}">
        <p14:creationId xmlns:p14="http://schemas.microsoft.com/office/powerpoint/2010/main" val="2325651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5</a:t>
            </a:r>
            <a:r>
              <a:rPr lang="en-US" sz="4000" baseline="30000" dirty="0" smtClean="0"/>
              <a:t>th</a:t>
            </a:r>
            <a:r>
              <a:rPr lang="en-US" sz="4000" dirty="0" smtClean="0"/>
              <a:t> Amendment</a:t>
            </a:r>
            <a:endParaRPr lang="en-US" sz="4000" dirty="0"/>
          </a:p>
        </p:txBody>
      </p:sp>
      <p:sp>
        <p:nvSpPr>
          <p:cNvPr id="3" name="Content Placeholder 2"/>
          <p:cNvSpPr>
            <a:spLocks noGrp="1"/>
          </p:cNvSpPr>
          <p:nvPr>
            <p:ph idx="1"/>
          </p:nvPr>
        </p:nvSpPr>
        <p:spPr>
          <a:xfrm>
            <a:off x="1933303" y="2638044"/>
            <a:ext cx="8027561" cy="3880322"/>
          </a:xfrm>
        </p:spPr>
        <p:txBody>
          <a:bodyPr>
            <a:normAutofit/>
          </a:bodyPr>
          <a:lstStyle/>
          <a:p>
            <a:r>
              <a:rPr lang="en-US" sz="2000" dirty="0"/>
              <a:t>N</a:t>
            </a:r>
            <a:r>
              <a:rPr lang="en-US" sz="2400" dirty="0"/>
              <a:t>o person shall be held to answer for a capital, or otherwise infamous crime, unless on a presentment or indictment of a Grand Jury, except in cases arising in the land or naval forces, or in the Militia, when in actual service in time of War or public danger; nor shall any person be subject for the same offence to be twice put in jeopardy of life or limb; nor shall be compelled in any criminal case to be a witness against himself, nor be deprived of life, liberty, or property, without due process of law; nor shall private property be taken for public use, without just compensation. </a:t>
            </a:r>
          </a:p>
        </p:txBody>
      </p:sp>
    </p:spTree>
    <p:extLst>
      <p:ext uri="{BB962C8B-B14F-4D97-AF65-F5344CB8AC3E}">
        <p14:creationId xmlns:p14="http://schemas.microsoft.com/office/powerpoint/2010/main" val="3449870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Final Check - Vocabulary</a:t>
            </a:r>
            <a:endParaRPr lang="en-US" sz="4000" dirty="0"/>
          </a:p>
        </p:txBody>
      </p:sp>
      <p:sp>
        <p:nvSpPr>
          <p:cNvPr id="3" name="Content Placeholder 2"/>
          <p:cNvSpPr>
            <a:spLocks noGrp="1"/>
          </p:cNvSpPr>
          <p:nvPr>
            <p:ph idx="1"/>
          </p:nvPr>
        </p:nvSpPr>
        <p:spPr/>
        <p:txBody>
          <a:bodyPr>
            <a:normAutofit/>
          </a:bodyPr>
          <a:lstStyle/>
          <a:p>
            <a:r>
              <a:rPr lang="en-US" sz="3600" dirty="0" smtClean="0"/>
              <a:t>Last week’s word parts.</a:t>
            </a:r>
          </a:p>
          <a:p>
            <a:r>
              <a:rPr lang="en-US" sz="3600" dirty="0" smtClean="0"/>
              <a:t>Final check – read ahead and figure out the word part that fits.</a:t>
            </a:r>
            <a:endParaRPr lang="en-US" sz="3600" dirty="0"/>
          </a:p>
        </p:txBody>
      </p:sp>
    </p:spTree>
    <p:extLst>
      <p:ext uri="{BB962C8B-B14F-4D97-AF65-F5344CB8AC3E}">
        <p14:creationId xmlns:p14="http://schemas.microsoft.com/office/powerpoint/2010/main" val="4285056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Gerund Exercises from Thursday</a:t>
            </a:r>
            <a:endParaRPr lang="en-US" dirty="0"/>
          </a:p>
        </p:txBody>
      </p:sp>
      <p:sp>
        <p:nvSpPr>
          <p:cNvPr id="3" name="Content Placeholder 2"/>
          <p:cNvSpPr>
            <a:spLocks noGrp="1"/>
          </p:cNvSpPr>
          <p:nvPr>
            <p:ph idx="1"/>
          </p:nvPr>
        </p:nvSpPr>
        <p:spPr/>
        <p:txBody>
          <a:bodyPr/>
          <a:lstStyle/>
          <a:p>
            <a:r>
              <a:rPr lang="en-US" sz="3200" dirty="0" smtClean="0"/>
              <a:t>Name five verbs that are followed by a gerund.</a:t>
            </a:r>
          </a:p>
          <a:p>
            <a:r>
              <a:rPr lang="en-US" sz="3200" dirty="0" smtClean="0"/>
              <a:t>Exercise B – white boards</a:t>
            </a:r>
          </a:p>
          <a:p>
            <a:endParaRPr lang="en-US" dirty="0"/>
          </a:p>
        </p:txBody>
      </p:sp>
    </p:spTree>
    <p:extLst>
      <p:ext uri="{BB962C8B-B14F-4D97-AF65-F5344CB8AC3E}">
        <p14:creationId xmlns:p14="http://schemas.microsoft.com/office/powerpoint/2010/main" val="3367774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5490" y="964692"/>
            <a:ext cx="7245373" cy="573163"/>
          </a:xfrm>
        </p:spPr>
        <p:txBody>
          <a:bodyPr>
            <a:normAutofit fontScale="90000"/>
          </a:bodyPr>
          <a:lstStyle/>
          <a:p>
            <a:r>
              <a:rPr lang="en-US" dirty="0" smtClean="0"/>
              <a:t>Exercise c</a:t>
            </a:r>
            <a:endParaRPr lang="en-US" dirty="0"/>
          </a:p>
        </p:txBody>
      </p:sp>
      <p:sp>
        <p:nvSpPr>
          <p:cNvPr id="3" name="Content Placeholder 2"/>
          <p:cNvSpPr>
            <a:spLocks noGrp="1"/>
          </p:cNvSpPr>
          <p:nvPr>
            <p:ph idx="1"/>
          </p:nvPr>
        </p:nvSpPr>
        <p:spPr>
          <a:xfrm>
            <a:off x="2092036" y="2105891"/>
            <a:ext cx="7868828" cy="4488873"/>
          </a:xfrm>
        </p:spPr>
        <p:txBody>
          <a:bodyPr>
            <a:noAutofit/>
          </a:bodyPr>
          <a:lstStyle/>
          <a:p>
            <a:pPr marL="514350" indent="-514350">
              <a:buFont typeface="+mj-lt"/>
              <a:buAutoNum type="arabicPeriod"/>
            </a:pPr>
            <a:r>
              <a:rPr lang="en-US" sz="2400" dirty="0" smtClean="0"/>
              <a:t>I considered waiting until I finished university in my country.</a:t>
            </a:r>
          </a:p>
          <a:p>
            <a:pPr marL="514350" indent="-514350">
              <a:buFont typeface="+mj-lt"/>
              <a:buAutoNum type="arabicPeriod"/>
            </a:pPr>
            <a:endParaRPr lang="en-US" sz="2400" dirty="0"/>
          </a:p>
          <a:p>
            <a:pPr marL="514350" indent="-514350">
              <a:buFont typeface="+mj-lt"/>
              <a:buAutoNum type="arabicPeriod"/>
            </a:pPr>
            <a:r>
              <a:rPr lang="en-US" sz="2400" dirty="0" smtClean="0"/>
              <a:t>I postponed </a:t>
            </a:r>
            <a:r>
              <a:rPr lang="en-US" sz="2400" dirty="0" smtClean="0"/>
              <a:t>making my decision </a:t>
            </a:r>
            <a:r>
              <a:rPr lang="en-US" sz="2400" dirty="0" smtClean="0"/>
              <a:t>for nearly two months.</a:t>
            </a:r>
          </a:p>
          <a:p>
            <a:pPr marL="514350" indent="-514350">
              <a:buFont typeface="+mj-lt"/>
              <a:buAutoNum type="arabicPeriod"/>
            </a:pPr>
            <a:endParaRPr lang="en-US" sz="2400" dirty="0"/>
          </a:p>
          <a:p>
            <a:pPr marL="514350" indent="-514350">
              <a:buFont typeface="+mj-lt"/>
              <a:buAutoNum type="arabicPeriod"/>
            </a:pPr>
            <a:r>
              <a:rPr lang="en-US" sz="2400" dirty="0" smtClean="0"/>
              <a:t>I denied being afraid to leave my country.</a:t>
            </a:r>
          </a:p>
          <a:p>
            <a:pPr marL="514350" indent="-514350">
              <a:buFont typeface="+mj-lt"/>
              <a:buAutoNum type="arabicPeriod"/>
            </a:pPr>
            <a:endParaRPr lang="en-US" sz="2400" dirty="0"/>
          </a:p>
          <a:p>
            <a:pPr marL="514350" indent="-514350">
              <a:buFont typeface="+mj-lt"/>
              <a:buAutoNum type="arabicPeriod"/>
            </a:pPr>
            <a:r>
              <a:rPr lang="en-US" sz="2400" dirty="0" smtClean="0"/>
              <a:t>The consulate recommended submitting an application for a visa as soon as possible.</a:t>
            </a:r>
            <a:endParaRPr lang="en-US" sz="2400" dirty="0"/>
          </a:p>
        </p:txBody>
      </p:sp>
    </p:spTree>
    <p:extLst>
      <p:ext uri="{BB962C8B-B14F-4D97-AF65-F5344CB8AC3E}">
        <p14:creationId xmlns:p14="http://schemas.microsoft.com/office/powerpoint/2010/main" val="2421013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C </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5. If I risked waiting too long I might not get the visa on time.</a:t>
            </a:r>
          </a:p>
          <a:p>
            <a:pPr marL="0" indent="0">
              <a:buNone/>
            </a:pPr>
            <a:endParaRPr lang="en-US" sz="2400" dirty="0"/>
          </a:p>
          <a:p>
            <a:pPr marL="0" indent="0">
              <a:buNone/>
            </a:pPr>
            <a:r>
              <a:rPr lang="en-US" sz="2400" dirty="0" smtClean="0"/>
              <a:t>6. I resented making all the arrangements by myself.</a:t>
            </a:r>
          </a:p>
          <a:p>
            <a:pPr marL="0" indent="0">
              <a:buNone/>
            </a:pPr>
            <a:endParaRPr lang="en-US" sz="2400" dirty="0"/>
          </a:p>
          <a:p>
            <a:pPr marL="0" indent="0">
              <a:buNone/>
            </a:pPr>
            <a:r>
              <a:rPr lang="en-US" sz="2400" dirty="0" smtClean="0"/>
              <a:t>7. I regretted not saying good-bye to my friends at work.</a:t>
            </a:r>
          </a:p>
          <a:p>
            <a:pPr marL="0" indent="0">
              <a:buNone/>
            </a:pPr>
            <a:endParaRPr lang="en-US" sz="2400" dirty="0"/>
          </a:p>
          <a:p>
            <a:pPr marL="0" indent="0">
              <a:buNone/>
            </a:pPr>
            <a:r>
              <a:rPr lang="en-US" sz="2400" dirty="0" smtClean="0"/>
              <a:t>8. I enjoyed flying to America.</a:t>
            </a:r>
            <a:endParaRPr lang="en-US" sz="2400" dirty="0"/>
          </a:p>
        </p:txBody>
      </p:sp>
    </p:spTree>
    <p:extLst>
      <p:ext uri="{BB962C8B-B14F-4D97-AF65-F5344CB8AC3E}">
        <p14:creationId xmlns:p14="http://schemas.microsoft.com/office/powerpoint/2010/main" val="1687507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C</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9. I understood that living in America would be difficult.</a:t>
            </a:r>
          </a:p>
          <a:p>
            <a:pPr marL="0" indent="0">
              <a:buNone/>
            </a:pPr>
            <a:endParaRPr lang="en-US" sz="2800" dirty="0"/>
          </a:p>
          <a:p>
            <a:pPr marL="0" indent="0">
              <a:buNone/>
            </a:pPr>
            <a:endParaRPr lang="en-US" sz="2800" dirty="0" smtClean="0"/>
          </a:p>
          <a:p>
            <a:pPr marL="0" indent="0">
              <a:buNone/>
            </a:pPr>
            <a:r>
              <a:rPr lang="en-US" sz="2800" dirty="0" smtClean="0"/>
              <a:t>10. I miss seeing my family and friends.</a:t>
            </a:r>
            <a:endParaRPr lang="en-US" sz="2800" dirty="0"/>
          </a:p>
        </p:txBody>
      </p:sp>
    </p:spTree>
    <p:extLst>
      <p:ext uri="{BB962C8B-B14F-4D97-AF65-F5344CB8AC3E}">
        <p14:creationId xmlns:p14="http://schemas.microsoft.com/office/powerpoint/2010/main" val="2240443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Exercise D</a:t>
            </a:r>
            <a:endParaRPr lang="en-US" sz="4000" dirty="0"/>
          </a:p>
        </p:txBody>
      </p:sp>
      <p:sp>
        <p:nvSpPr>
          <p:cNvPr id="3" name="Content Placeholder 2"/>
          <p:cNvSpPr>
            <a:spLocks noGrp="1"/>
          </p:cNvSpPr>
          <p:nvPr>
            <p:ph idx="1"/>
          </p:nvPr>
        </p:nvSpPr>
        <p:spPr/>
        <p:txBody>
          <a:bodyPr/>
          <a:lstStyle/>
          <a:p>
            <a:r>
              <a:rPr lang="en-US" sz="3200" dirty="0" smtClean="0"/>
              <a:t>Group 1 – odd numbers, share.</a:t>
            </a:r>
          </a:p>
          <a:p>
            <a:r>
              <a:rPr lang="en-US" sz="3200" dirty="0" smtClean="0"/>
              <a:t>Group 2 – even numbers share</a:t>
            </a:r>
            <a:r>
              <a:rPr lang="en-US" dirty="0" smtClean="0"/>
              <a:t>.</a:t>
            </a:r>
            <a:endParaRPr lang="en-US" dirty="0"/>
          </a:p>
        </p:txBody>
      </p:sp>
    </p:spTree>
    <p:extLst>
      <p:ext uri="{BB962C8B-B14F-4D97-AF65-F5344CB8AC3E}">
        <p14:creationId xmlns:p14="http://schemas.microsoft.com/office/powerpoint/2010/main" val="286603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Tomorrow	</a:t>
            </a:r>
            <a:endParaRPr lang="en-US" dirty="0"/>
          </a:p>
        </p:txBody>
      </p:sp>
      <p:sp>
        <p:nvSpPr>
          <p:cNvPr id="3" name="Content Placeholder 2"/>
          <p:cNvSpPr>
            <a:spLocks noGrp="1"/>
          </p:cNvSpPr>
          <p:nvPr>
            <p:ph idx="1"/>
          </p:nvPr>
        </p:nvSpPr>
        <p:spPr/>
        <p:txBody>
          <a:bodyPr>
            <a:normAutofit fontScale="85000" lnSpcReduction="20000"/>
          </a:bodyPr>
          <a:lstStyle/>
          <a:p>
            <a:r>
              <a:rPr lang="en-US" sz="4000" dirty="0" smtClean="0"/>
              <a:t>Please make sure you have you short-term and long-term goal tomorrow.</a:t>
            </a:r>
          </a:p>
          <a:p>
            <a:endParaRPr lang="en-US" sz="4000" dirty="0"/>
          </a:p>
          <a:p>
            <a:r>
              <a:rPr lang="en-US" sz="4000" dirty="0" smtClean="0"/>
              <a:t>Look at the class website – a couple of new posts.</a:t>
            </a:r>
          </a:p>
          <a:p>
            <a:pPr marL="0" indent="0">
              <a:buNone/>
            </a:pPr>
            <a:r>
              <a:rPr lang="en-US" sz="4000" dirty="0"/>
              <a:t>https://mscoralclass.com/ </a:t>
            </a:r>
          </a:p>
        </p:txBody>
      </p:sp>
    </p:spTree>
    <p:extLst>
      <p:ext uri="{BB962C8B-B14F-4D97-AF65-F5344CB8AC3E}">
        <p14:creationId xmlns:p14="http://schemas.microsoft.com/office/powerpoint/2010/main" val="1311162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635D4D"/>
      </a:dk2>
      <a:lt2>
        <a:srgbClr val="D8D6BA"/>
      </a:lt2>
      <a:accent1>
        <a:srgbClr val="9CBEBD"/>
      </a:accent1>
      <a:accent2>
        <a:srgbClr val="D2CB6C"/>
      </a:accent2>
      <a:accent3>
        <a:srgbClr val="9D9A93"/>
      </a:accent3>
      <a:accent4>
        <a:srgbClr val="C89F5D"/>
      </a:accent4>
      <a:accent5>
        <a:srgbClr val="A9A57C"/>
      </a:accent5>
      <a:accent6>
        <a:srgbClr val="95A39D"/>
      </a:accent6>
      <a:hlink>
        <a:srgbClr val="D25814"/>
      </a:hlink>
      <a:folHlink>
        <a:srgbClr val="849A0A"/>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0BDC4BB7-8AF9-46FD-8C32-AB93AC9C41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356</TotalTime>
  <Words>553</Words>
  <Application>Microsoft Office PowerPoint</Application>
  <PresentationFormat>Widescreen</PresentationFormat>
  <Paragraphs>75</Paragraphs>
  <Slides>14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Gill Sans MT</vt:lpstr>
      <vt:lpstr>Parcel</vt:lpstr>
      <vt:lpstr>New week, new month</vt:lpstr>
      <vt:lpstr>3rd  amendment vocabulary</vt:lpstr>
      <vt:lpstr>3rd Amendment</vt:lpstr>
      <vt:lpstr>4th amendment vocabulary</vt:lpstr>
      <vt:lpstr>4th Amendment</vt:lpstr>
      <vt:lpstr>5th amendment vocabulary</vt:lpstr>
      <vt:lpstr>5th Amendment</vt:lpstr>
      <vt:lpstr>Final Check - Vocabulary</vt:lpstr>
      <vt:lpstr>Gerund Exercises from Thursday</vt:lpstr>
      <vt:lpstr>Exercise c</vt:lpstr>
      <vt:lpstr>Exercise C </vt:lpstr>
      <vt:lpstr>Exercise C</vt:lpstr>
      <vt:lpstr>Exercise D</vt:lpstr>
      <vt:lpstr>Tomorrow </vt:lpstr>
    </vt:vector>
  </TitlesOfParts>
  <Company>Wayne RESA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week, new month</dc:title>
  <dc:creator>Coral,  Toni</dc:creator>
  <cp:lastModifiedBy>Coral,  Toni</cp:lastModifiedBy>
  <cp:revision>47</cp:revision>
  <dcterms:created xsi:type="dcterms:W3CDTF">2018-09-30T17:40:48Z</dcterms:created>
  <dcterms:modified xsi:type="dcterms:W3CDTF">2018-10-01T15:40:34Z</dcterms:modified>
</cp:coreProperties>
</file>