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11"/>
  </p:notesMasterIdLst>
  <p:sldIdLst>
    <p:sldId id="256" r:id="rId2"/>
    <p:sldId id="257" r:id="rId3"/>
    <p:sldId id="258" r:id="rId4"/>
    <p:sldId id="259" r:id="rId5"/>
    <p:sldId id="263" r:id="rId6"/>
    <p:sldId id="260" r:id="rId7"/>
    <p:sldId id="261" r:id="rId8"/>
    <p:sldId id="262" r:id="rId9"/>
    <p:sldId id="264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94660"/>
  </p:normalViewPr>
  <p:slideViewPr>
    <p:cSldViewPr snapToGrid="0" showGuides="1">
      <p:cViewPr varScale="1">
        <p:scale>
          <a:sx n="69" d="100"/>
          <a:sy n="69" d="100"/>
        </p:scale>
        <p:origin x="780" y="6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E54C002-BC48-4AA1-92E0-B2A63D5DAD8B}" type="datetimeFigureOut">
              <a:rPr lang="en-US" smtClean="0"/>
              <a:t>11/26/2018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9B239D0-572E-4FDC-AE60-FA6874B169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28538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Use</a:t>
            </a:r>
            <a:r>
              <a:rPr lang="en-US" baseline="0" dirty="0" smtClean="0"/>
              <a:t> the vocabulary builder sheet. words could be on either side of the sheet.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B239D0-572E-4FDC-AE60-FA6874B16967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784492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Read on</a:t>
            </a:r>
            <a:r>
              <a:rPr lang="en-US" baseline="0" dirty="0" smtClean="0"/>
              <a:t> own. I’ll read. Identify vocabulary. Someone reads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B239D0-572E-4FDC-AE60-FA6874B16967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048964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Use a comma if the</a:t>
            </a:r>
            <a:r>
              <a:rPr lang="en-US" baseline="0" dirty="0" smtClean="0"/>
              <a:t> second event is the first part of the sentence.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B239D0-572E-4FDC-AE60-FA6874B16967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6550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Read</a:t>
            </a:r>
            <a:r>
              <a:rPr lang="en-US" baseline="0" dirty="0" smtClean="0"/>
              <a:t> silently first. Then ask students to come to the board to underline the older event and circle the newer event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B239D0-572E-4FDC-AE60-FA6874B16967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991843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9" name="Group 88"/>
          <p:cNvGrpSpPr/>
          <p:nvPr/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90" name="Freeform 5"/>
            <p:cNvSpPr/>
            <p:nvPr/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6"/>
            <p:cNvSpPr/>
            <p:nvPr/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7"/>
            <p:cNvSpPr/>
            <p:nvPr/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8"/>
            <p:cNvSpPr/>
            <p:nvPr/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9"/>
            <p:cNvSpPr/>
            <p:nvPr/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10"/>
            <p:cNvSpPr/>
            <p:nvPr/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11"/>
            <p:cNvSpPr/>
            <p:nvPr/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7" name="Freeform 12"/>
            <p:cNvSpPr/>
            <p:nvPr/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8" name="Freeform 13"/>
            <p:cNvSpPr/>
            <p:nvPr/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9" name="Freeform 14"/>
            <p:cNvSpPr/>
            <p:nvPr/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0" name="Freeform 15"/>
            <p:cNvSpPr/>
            <p:nvPr/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1" name="Freeform 16"/>
            <p:cNvSpPr/>
            <p:nvPr/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2" name="Freeform 17"/>
            <p:cNvSpPr/>
            <p:nvPr/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3" name="Freeform 18"/>
            <p:cNvSpPr/>
            <p:nvPr/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4" name="Freeform 19"/>
            <p:cNvSpPr/>
            <p:nvPr/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5" name="Freeform 20"/>
            <p:cNvSpPr/>
            <p:nvPr/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6" name="Freeform 21"/>
            <p:cNvSpPr/>
            <p:nvPr/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7" name="Freeform 22"/>
            <p:cNvSpPr/>
            <p:nvPr/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8" name="Freeform 23"/>
            <p:cNvSpPr/>
            <p:nvPr/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9" name="Group 8"/>
          <p:cNvGrpSpPr/>
          <p:nvPr/>
        </p:nvGrpSpPr>
        <p:grpSpPr>
          <a:xfrm>
            <a:off x="1669293" y="1186483"/>
            <a:ext cx="8848345" cy="4477933"/>
            <a:chOff x="1669293" y="1186483"/>
            <a:chExt cx="8848345" cy="4477933"/>
          </a:xfrm>
        </p:grpSpPr>
        <p:sp>
          <p:nvSpPr>
            <p:cNvPr id="39" name="Rectangle 38"/>
            <p:cNvSpPr/>
            <p:nvPr/>
          </p:nvSpPr>
          <p:spPr>
            <a:xfrm>
              <a:off x="1674042" y="1186483"/>
              <a:ext cx="8843596" cy="71618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40" name="Isosceles Triangle 39"/>
            <p:cNvSpPr/>
            <p:nvPr/>
          </p:nvSpPr>
          <p:spPr>
            <a:xfrm rot="10800000">
              <a:off x="5892384" y="5313353"/>
              <a:ext cx="407233" cy="35106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41" name="Rectangle 40"/>
            <p:cNvSpPr/>
            <p:nvPr/>
          </p:nvSpPr>
          <p:spPr>
            <a:xfrm>
              <a:off x="1669293" y="1991156"/>
              <a:ext cx="8845667" cy="332219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9236" y="2075504"/>
            <a:ext cx="8679915" cy="1748729"/>
          </a:xfrm>
        </p:spPr>
        <p:txBody>
          <a:bodyPr bIns="0" anchor="b">
            <a:normAutofit/>
          </a:bodyPr>
          <a:lstStyle>
            <a:lvl1pPr algn="ctr">
              <a:lnSpc>
                <a:spcPct val="80000"/>
              </a:lnSpc>
              <a:defRPr sz="5400" spc="-150">
                <a:solidFill>
                  <a:srgbClr val="FFFE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9237" y="3906266"/>
            <a:ext cx="8673427" cy="1322587"/>
          </a:xfrm>
        </p:spPr>
        <p:txBody>
          <a:bodyPr tIns="0">
            <a:normAutofit/>
          </a:bodyPr>
          <a:lstStyle>
            <a:lvl1pPr marL="0" indent="0" algn="ctr">
              <a:lnSpc>
                <a:spcPct val="100000"/>
              </a:lnSpc>
              <a:buNone/>
              <a:defRPr sz="1800" b="0">
                <a:solidFill>
                  <a:srgbClr val="FFFEFF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 vert="horz" lIns="91440" tIns="45720" rIns="91440" bIns="45720" rtlCol="0" anchor="ctr"/>
          <a:lstStyle>
            <a:lvl1pPr>
              <a:defRPr lang="en-US"/>
            </a:lvl1pPr>
          </a:lstStyle>
          <a:p>
            <a:fld id="{48A87A34-81AB-432B-8DAE-1953F412C126}" type="datetimeFigureOut">
              <a:rPr lang="en-US" dirty="0"/>
              <a:pPr/>
              <a:t>11/26/2018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10588752" cy="320040"/>
          </a:xfrm>
        </p:spPr>
        <p:txBody>
          <a:bodyPr/>
          <a:lstStyle>
            <a:lvl1pPr algn="ctr">
              <a:defRPr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69880" y="320040"/>
            <a:ext cx="914400" cy="320040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0" name="Group 79"/>
          <p:cNvGrpSpPr/>
          <p:nvPr/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81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7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8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9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0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1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7" name="Group 26"/>
          <p:cNvGrpSpPr/>
          <p:nvPr/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28" name="Rectangle 27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8631" y="2349925"/>
            <a:ext cx="3498979" cy="2456442"/>
          </a:xfrm>
        </p:spPr>
        <p:txBody>
          <a:bodyPr/>
          <a:lstStyle>
            <a:lvl1pPr>
              <a:defRPr>
                <a:solidFill>
                  <a:srgbClr val="FFFE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18447" y="803186"/>
            <a:ext cx="6281873" cy="5248622"/>
          </a:xfrm>
        </p:spPr>
        <p:txBody>
          <a:bodyPr anchor="ctr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11/26/2018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7" name="Group 76"/>
          <p:cNvGrpSpPr/>
          <p:nvPr/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78" name="Freeform 5"/>
            <p:cNvSpPr/>
            <p:nvPr/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9" name="Freeform 6"/>
            <p:cNvSpPr/>
            <p:nvPr/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0" name="Freeform 7"/>
            <p:cNvSpPr/>
            <p:nvPr/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1" name="Freeform 8"/>
            <p:cNvSpPr/>
            <p:nvPr/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9"/>
            <p:cNvSpPr/>
            <p:nvPr/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10"/>
            <p:cNvSpPr/>
            <p:nvPr/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11"/>
            <p:cNvSpPr/>
            <p:nvPr/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12"/>
            <p:cNvSpPr/>
            <p:nvPr/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3"/>
            <p:cNvSpPr/>
            <p:nvPr/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4"/>
            <p:cNvSpPr/>
            <p:nvPr/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5"/>
            <p:cNvSpPr/>
            <p:nvPr/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6"/>
            <p:cNvSpPr/>
            <p:nvPr/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7"/>
            <p:cNvSpPr/>
            <p:nvPr/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18"/>
            <p:cNvSpPr/>
            <p:nvPr/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19"/>
            <p:cNvSpPr/>
            <p:nvPr/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20"/>
            <p:cNvSpPr/>
            <p:nvPr/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21"/>
            <p:cNvSpPr/>
            <p:nvPr/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22"/>
            <p:cNvSpPr/>
            <p:nvPr/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3"/>
            <p:cNvSpPr/>
            <p:nvPr/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9" name="Group 8"/>
          <p:cNvGrpSpPr/>
          <p:nvPr/>
        </p:nvGrpSpPr>
        <p:grpSpPr>
          <a:xfrm>
            <a:off x="3259545" y="1186483"/>
            <a:ext cx="5666145" cy="4477933"/>
            <a:chOff x="3259545" y="1186483"/>
            <a:chExt cx="5666145" cy="4477933"/>
          </a:xfrm>
        </p:grpSpPr>
        <p:sp>
          <p:nvSpPr>
            <p:cNvPr id="99" name="Rectangle 98"/>
            <p:cNvSpPr/>
            <p:nvPr/>
          </p:nvSpPr>
          <p:spPr>
            <a:xfrm>
              <a:off x="3259545" y="1186483"/>
              <a:ext cx="5657881" cy="71618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0" name="Isosceles Triangle 39"/>
            <p:cNvSpPr/>
            <p:nvPr/>
          </p:nvSpPr>
          <p:spPr>
            <a:xfrm rot="10800000">
              <a:off x="5892384" y="5313353"/>
              <a:ext cx="407233" cy="35106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1" name="Rectangle 100"/>
            <p:cNvSpPr/>
            <p:nvPr/>
          </p:nvSpPr>
          <p:spPr>
            <a:xfrm>
              <a:off x="3259545" y="1991156"/>
              <a:ext cx="5666145" cy="332219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44216" y="2074730"/>
            <a:ext cx="5490224" cy="1689390"/>
          </a:xfrm>
        </p:spPr>
        <p:txBody>
          <a:bodyPr bIns="0" anchor="b">
            <a:normAutofit/>
          </a:bodyPr>
          <a:lstStyle>
            <a:lvl1pPr algn="ctr">
              <a:defRPr sz="4400">
                <a:solidFill>
                  <a:srgbClr val="FFFE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344215" y="3846851"/>
            <a:ext cx="5490223" cy="1383770"/>
          </a:xfrm>
        </p:spPr>
        <p:txBody>
          <a:bodyPr tIns="0">
            <a:normAutofit/>
          </a:bodyPr>
          <a:lstStyle>
            <a:lvl1pPr marL="0" indent="0" algn="ctr">
              <a:buNone/>
              <a:defRPr sz="1800">
                <a:solidFill>
                  <a:srgbClr val="FFFE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/>
          <a:lstStyle/>
          <a:p>
            <a:fld id="{48A87A34-81AB-432B-8DAE-1953F412C126}" type="datetimeFigureOut">
              <a:rPr lang="en-US" dirty="0"/>
              <a:t>11/26/2018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10588752" cy="320040"/>
          </a:xfrm>
        </p:spPr>
        <p:txBody>
          <a:bodyPr/>
          <a:lstStyle>
            <a:lvl1pPr algn="ctr">
              <a:defRPr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69880" y="320040"/>
            <a:ext cx="914400" cy="320040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" name="Group 36"/>
          <p:cNvGrpSpPr/>
          <p:nvPr/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38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9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0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1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2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3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4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5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6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7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8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9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0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1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2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3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4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5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6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7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8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59" name="Group 58"/>
          <p:cNvGrpSpPr/>
          <p:nvPr/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60" name="Rectangle 59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61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62" name="Rectangle 61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9000" y="2339669"/>
            <a:ext cx="3500828" cy="2470065"/>
          </a:xfrm>
        </p:spPr>
        <p:txBody>
          <a:bodyPr lIns="91440" tIns="91440" rIns="91440" bIns="91440"/>
          <a:lstStyle>
            <a:lvl1pPr>
              <a:defRPr>
                <a:solidFill>
                  <a:srgbClr val="FFFE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20878" y="803187"/>
            <a:ext cx="6269591" cy="2382651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18447" y="3672162"/>
            <a:ext cx="6272022" cy="2383586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/>
          <a:lstStyle/>
          <a:p>
            <a:fld id="{48A87A34-81AB-432B-8DAE-1953F412C126}" type="datetimeFigureOut">
              <a:rPr lang="en-US" dirty="0"/>
              <a:t>11/26/2018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10588752" cy="32004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469880" y="320040"/>
            <a:ext cx="914400" cy="320040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" name="Group 38"/>
          <p:cNvGrpSpPr/>
          <p:nvPr/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40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1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2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3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4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5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6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7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8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9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0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1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2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3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4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5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6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7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8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9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60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61" name="Group 60"/>
          <p:cNvGrpSpPr/>
          <p:nvPr/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62" name="Rectangle 61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63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64" name="Rectangle 63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9001" y="2363915"/>
            <a:ext cx="3500828" cy="2460497"/>
          </a:xfrm>
        </p:spPr>
        <p:txBody>
          <a:bodyPr lIns="91440" tIns="91440" rIns="91440" bIns="91440"/>
          <a:lstStyle>
            <a:lvl1pPr>
              <a:defRPr>
                <a:solidFill>
                  <a:srgbClr val="FFFE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25137" y="803185"/>
            <a:ext cx="6265088" cy="685800"/>
          </a:xfrm>
        </p:spPr>
        <p:txBody>
          <a:bodyPr anchor="ctr">
            <a:noAutofit/>
          </a:bodyPr>
          <a:lstStyle>
            <a:lvl1pPr marL="0" indent="0" algn="l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25305" y="1488985"/>
            <a:ext cx="6264350" cy="1696853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18653" y="3665887"/>
            <a:ext cx="6264414" cy="685800"/>
          </a:xfrm>
        </p:spPr>
        <p:txBody>
          <a:bodyPr anchor="ctr">
            <a:noAutofit/>
          </a:bodyPr>
          <a:lstStyle>
            <a:lvl1pPr marL="0" indent="0" algn="l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118447" y="4351687"/>
            <a:ext cx="6265588" cy="1704060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/>
          <a:lstStyle/>
          <a:p>
            <a:fld id="{48A87A34-81AB-432B-8DAE-1953F412C126}" type="datetimeFigureOut">
              <a:rPr lang="en-US" dirty="0"/>
              <a:t>11/26/2018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10588752" cy="32004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10469880" y="320040"/>
            <a:ext cx="914400" cy="320040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7" name="Group 76"/>
          <p:cNvGrpSpPr/>
          <p:nvPr/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78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9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0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1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7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8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4" name="Group 23"/>
          <p:cNvGrpSpPr/>
          <p:nvPr/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25" name="Rectangle 24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6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8632" y="2349925"/>
            <a:ext cx="3501196" cy="2456442"/>
          </a:xfrm>
        </p:spPr>
        <p:txBody>
          <a:bodyPr/>
          <a:lstStyle>
            <a:lvl1pPr>
              <a:defRPr>
                <a:solidFill>
                  <a:srgbClr val="FFFE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11/26/2018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/>
          <a:lstStyle/>
          <a:p>
            <a:fld id="{48A87A34-81AB-432B-8DAE-1953F412C126}" type="datetimeFigureOut">
              <a:rPr lang="en-US" dirty="0"/>
              <a:t>11/26/2018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10588752" cy="32004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0469880" y="320040"/>
            <a:ext cx="914400" cy="320040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4" name="Group 73"/>
          <p:cNvGrpSpPr/>
          <p:nvPr/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75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6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7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8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9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0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1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1" name="Group 20"/>
          <p:cNvGrpSpPr/>
          <p:nvPr/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22" name="Rectangle 21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2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3" name="Rectangle 32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8631" y="2352026"/>
            <a:ext cx="3501197" cy="1223298"/>
          </a:xfrm>
        </p:spPr>
        <p:txBody>
          <a:bodyPr bIns="0" anchor="b">
            <a:noAutofit/>
          </a:bodyPr>
          <a:lstStyle>
            <a:lvl1pPr algn="ctr">
              <a:defRPr sz="3200">
                <a:solidFill>
                  <a:srgbClr val="FFFE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09983" y="802809"/>
            <a:ext cx="6275035" cy="5249940"/>
          </a:xfrm>
        </p:spPr>
        <p:txBody>
          <a:bodyPr anchor="ctr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8631" y="3580186"/>
            <a:ext cx="3501197" cy="1221164"/>
          </a:xfrm>
        </p:spPr>
        <p:txBody>
          <a:bodyPr/>
          <a:lstStyle>
            <a:lvl1pPr marL="0" indent="0" algn="ctr">
              <a:buNone/>
              <a:defRPr sz="1600">
                <a:solidFill>
                  <a:srgbClr val="FFFE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11/26/2018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3" name="Group 72"/>
          <p:cNvGrpSpPr/>
          <p:nvPr/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81" name="Freeform 5"/>
            <p:cNvSpPr/>
            <p:nvPr/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6"/>
            <p:cNvSpPr/>
            <p:nvPr/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7"/>
            <p:cNvSpPr/>
            <p:nvPr/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8"/>
            <p:cNvSpPr/>
            <p:nvPr/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9"/>
            <p:cNvSpPr/>
            <p:nvPr/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0"/>
            <p:cNvSpPr/>
            <p:nvPr/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1"/>
            <p:cNvSpPr/>
            <p:nvPr/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2"/>
            <p:cNvSpPr/>
            <p:nvPr/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3"/>
            <p:cNvSpPr/>
            <p:nvPr/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4"/>
            <p:cNvSpPr/>
            <p:nvPr/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15"/>
            <p:cNvSpPr/>
            <p:nvPr/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16"/>
            <p:cNvSpPr/>
            <p:nvPr/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17"/>
            <p:cNvSpPr/>
            <p:nvPr/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18"/>
            <p:cNvSpPr/>
            <p:nvPr/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19"/>
            <p:cNvSpPr/>
            <p:nvPr/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0"/>
            <p:cNvSpPr/>
            <p:nvPr/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7" name="Freeform 21"/>
            <p:cNvSpPr/>
            <p:nvPr/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8" name="Freeform 22"/>
            <p:cNvSpPr/>
            <p:nvPr/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9" name="Freeform 23"/>
            <p:cNvSpPr/>
            <p:nvPr/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76" name="Group 75"/>
          <p:cNvGrpSpPr/>
          <p:nvPr/>
        </p:nvGrpSpPr>
        <p:grpSpPr>
          <a:xfrm>
            <a:off x="805336" y="1698331"/>
            <a:ext cx="5941540" cy="3470421"/>
            <a:chOff x="805336" y="1698331"/>
            <a:chExt cx="5941540" cy="3470421"/>
          </a:xfrm>
        </p:grpSpPr>
        <p:sp>
          <p:nvSpPr>
            <p:cNvPr id="77" name="Rectangle 76"/>
            <p:cNvSpPr/>
            <p:nvPr/>
          </p:nvSpPr>
          <p:spPr>
            <a:xfrm>
              <a:off x="805336" y="1698331"/>
              <a:ext cx="5941540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78" name="Isosceles Triangle 9"/>
            <p:cNvSpPr/>
            <p:nvPr/>
          </p:nvSpPr>
          <p:spPr>
            <a:xfrm rot="10800000">
              <a:off x="3618113" y="4896349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79" name="Rectangle 78"/>
            <p:cNvSpPr/>
            <p:nvPr/>
          </p:nvSpPr>
          <p:spPr>
            <a:xfrm>
              <a:off x="805336" y="2274403"/>
              <a:ext cx="5941540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43510" y="0"/>
            <a:ext cx="4648490" cy="6858000"/>
          </a:xfrm>
          <a:solidFill>
            <a:schemeClr val="bg1">
              <a:lumMod val="65000"/>
              <a:lumOff val="3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5443" y="2360255"/>
            <a:ext cx="5776646" cy="1178032"/>
          </a:xfrm>
        </p:spPr>
        <p:txBody>
          <a:bodyPr bIns="0" anchor="b">
            <a:normAutofit/>
          </a:bodyPr>
          <a:lstStyle>
            <a:lvl1pPr>
              <a:defRPr sz="3600">
                <a:solidFill>
                  <a:srgbClr val="FFFE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5443" y="3545012"/>
            <a:ext cx="5776646" cy="1274198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rgbClr val="FFFE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/>
          <a:lstStyle/>
          <a:p>
            <a:fld id="{48A87A34-81AB-432B-8DAE-1953F412C126}" type="datetimeFigureOut">
              <a:rPr lang="en-US" dirty="0"/>
              <a:t>11/26/2018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5942203" cy="32004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828377" y="320040"/>
            <a:ext cx="914400" cy="320040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5" name="Group 74"/>
          <p:cNvGrpSpPr/>
          <p:nvPr/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76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7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8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9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0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1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2" name="Group 21"/>
          <p:cNvGrpSpPr/>
          <p:nvPr/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23" name="Rectangle 22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4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8632" y="2349925"/>
            <a:ext cx="3501196" cy="2456441"/>
          </a:xfrm>
        </p:spPr>
        <p:txBody>
          <a:bodyPr/>
          <a:lstStyle>
            <a:lvl1pPr>
              <a:defRPr>
                <a:solidFill>
                  <a:srgbClr val="FFFE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09983" y="794719"/>
            <a:ext cx="6275035" cy="5257090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11/26/2018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5" name="Group 74"/>
          <p:cNvGrpSpPr/>
          <p:nvPr/>
        </p:nvGrpSpPr>
        <p:grpSpPr>
          <a:xfrm flipH="1">
            <a:off x="0" y="0"/>
            <a:ext cx="12584114" cy="6853238"/>
            <a:chOff x="-417513" y="0"/>
            <a:chExt cx="12584114" cy="6853238"/>
          </a:xfrm>
        </p:grpSpPr>
        <p:sp>
          <p:nvSpPr>
            <p:cNvPr id="76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7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8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9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0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1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2" name="Group 21"/>
          <p:cNvGrpSpPr/>
          <p:nvPr/>
        </p:nvGrpSpPr>
        <p:grpSpPr>
          <a:xfrm>
            <a:off x="7718948" y="1699589"/>
            <a:ext cx="3674476" cy="3470421"/>
            <a:chOff x="697883" y="1816768"/>
            <a:chExt cx="3674476" cy="3470421"/>
          </a:xfrm>
        </p:grpSpPr>
        <p:sp>
          <p:nvSpPr>
            <p:cNvPr id="23" name="Rectangle 22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4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807437" y="2349925"/>
            <a:ext cx="3501195" cy="2456442"/>
          </a:xfrm>
        </p:spPr>
        <p:txBody>
          <a:bodyPr vert="eaVert"/>
          <a:lstStyle>
            <a:lvl1pPr algn="l">
              <a:lnSpc>
                <a:spcPct val="80000"/>
              </a:lnSpc>
              <a:defRPr>
                <a:solidFill>
                  <a:srgbClr val="FFFE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02747" y="798444"/>
            <a:ext cx="6268622" cy="5257303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/>
          <a:lstStyle/>
          <a:p>
            <a:fld id="{48A87A34-81AB-432B-8DAE-1953F412C126}" type="datetimeFigureOut">
              <a:rPr lang="en-US" dirty="0"/>
              <a:t>11/26/2018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10588752" cy="32004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69880" y="320040"/>
            <a:ext cx="914400" cy="320040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91161" y="2358391"/>
            <a:ext cx="3498667" cy="2456485"/>
          </a:xfrm>
          <a:prstGeom prst="rect">
            <a:avLst/>
          </a:prstGeom>
        </p:spPr>
        <p:txBody>
          <a:bodyPr vert="horz" lIns="228600" tIns="228600" rIns="228600" bIns="22860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34982" y="794719"/>
            <a:ext cx="5950036" cy="525709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5"/>
            <a:r>
              <a:rPr lang="en-US" dirty="0"/>
              <a:t>6</a:t>
            </a:r>
          </a:p>
          <a:p>
            <a:pPr lvl="6"/>
            <a:r>
              <a:rPr lang="en-US" dirty="0"/>
              <a:t>7</a:t>
            </a:r>
          </a:p>
          <a:p>
            <a:pPr lvl="7"/>
            <a:r>
              <a:rPr lang="en-US" dirty="0"/>
              <a:t>8</a:t>
            </a:r>
          </a:p>
          <a:p>
            <a:pPr lvl="8"/>
            <a:r>
              <a:rPr lang="en-US" dirty="0"/>
              <a:t>9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04672" y="320040"/>
            <a:ext cx="3657600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11/26/2018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04672" y="6227064"/>
            <a:ext cx="10588752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469880" y="320040"/>
            <a:ext cx="914400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lnSpc>
          <a:spcPct val="85000"/>
        </a:lnSpc>
        <a:spcBef>
          <a:spcPct val="0"/>
        </a:spcBef>
        <a:buNone/>
        <a:defRPr sz="4000" b="0" i="0" kern="1200" cap="none" spc="-15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4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Monday, November 26, 2018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Happy Monday! </a:t>
            </a:r>
            <a:r>
              <a:rPr lang="en-US" dirty="0" smtClean="0">
                <a:sym typeface="Wingdings" panose="05000000000000000000" pitchFamily="2" charset="2"/>
              </a:rPr>
              <a:t>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47471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Verb practice – future perfect or future perfect continuous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sz="2000" dirty="0" smtClean="0"/>
              <a:t>He </a:t>
            </a:r>
            <a:r>
              <a:rPr lang="en-US" sz="2000" dirty="0" smtClean="0"/>
              <a:t>__________________________(</a:t>
            </a:r>
            <a:r>
              <a:rPr lang="en-US" sz="2000" dirty="0" smtClean="0"/>
              <a:t>study) English for three years by the time he starts college.</a:t>
            </a:r>
          </a:p>
          <a:p>
            <a:endParaRPr lang="en-US" sz="2000" dirty="0"/>
          </a:p>
          <a:p>
            <a:r>
              <a:rPr lang="en-US" sz="2000" dirty="0" smtClean="0"/>
              <a:t>By midnight tomorrow, the shelter _______________ (serve) 1,000 meals to the homeless this weekend.</a:t>
            </a:r>
          </a:p>
          <a:p>
            <a:endParaRPr lang="en-US" sz="2000" dirty="0"/>
          </a:p>
          <a:p>
            <a:r>
              <a:rPr lang="en-US" sz="2000" dirty="0" smtClean="0"/>
              <a:t>They ___________________ (run) three errands before lunch today.</a:t>
            </a:r>
          </a:p>
          <a:p>
            <a:endParaRPr lang="en-US" sz="2000" dirty="0"/>
          </a:p>
          <a:p>
            <a:r>
              <a:rPr lang="en-US" sz="2000" dirty="0" smtClean="0"/>
              <a:t>By the time I turn 60, I </a:t>
            </a:r>
            <a:r>
              <a:rPr lang="en-US" sz="2000" dirty="0" smtClean="0"/>
              <a:t>__________________________ </a:t>
            </a:r>
            <a:r>
              <a:rPr lang="en-US" sz="2000" dirty="0" smtClean="0"/>
              <a:t>(live) in Canada for 25 years.</a:t>
            </a:r>
            <a:endParaRPr lang="en-US" sz="20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5579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Fill-in-the-blank with vocabulary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000" dirty="0" smtClean="0"/>
              <a:t>Every Saturday, she goes to Costco and buys cereal _________________.</a:t>
            </a:r>
          </a:p>
          <a:p>
            <a:endParaRPr lang="en-US" sz="2000" dirty="0"/>
          </a:p>
          <a:p>
            <a:r>
              <a:rPr lang="en-US" sz="2000" dirty="0" smtClean="0"/>
              <a:t>The _______________ for cheating on the test was a score of zero.</a:t>
            </a:r>
          </a:p>
          <a:p>
            <a:endParaRPr lang="en-US" sz="2000" dirty="0"/>
          </a:p>
          <a:p>
            <a:r>
              <a:rPr lang="en-US" sz="2000" dirty="0" smtClean="0"/>
              <a:t>We ____________________ take long walks in the woods.</a:t>
            </a:r>
          </a:p>
          <a:p>
            <a:endParaRPr lang="en-US" sz="2000" dirty="0"/>
          </a:p>
          <a:p>
            <a:r>
              <a:rPr lang="en-US" sz="2000" dirty="0" smtClean="0"/>
              <a:t>Since losing his job, his electric bill has been a __________________________. 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3276843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Personal Finance: reduce debt and save money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 smtClean="0"/>
              <a:t>What is debt? What are some examples?</a:t>
            </a:r>
          </a:p>
          <a:p>
            <a:endParaRPr lang="en-US" sz="2400" dirty="0"/>
          </a:p>
          <a:p>
            <a:r>
              <a:rPr lang="en-US" sz="2400" dirty="0" smtClean="0"/>
              <a:t>Analyzing an advertisement. Page 28.</a:t>
            </a:r>
          </a:p>
          <a:p>
            <a:endParaRPr lang="en-US" sz="2400" dirty="0"/>
          </a:p>
          <a:p>
            <a:r>
              <a:rPr lang="en-US" sz="2400" dirty="0" smtClean="0"/>
              <a:t>With a partner – answer the questions.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41992748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Managing personal debt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 smtClean="0"/>
              <a:t>A story about Steve and Celine</a:t>
            </a:r>
            <a:r>
              <a:rPr lang="en-US" sz="2400" dirty="0" smtClean="0"/>
              <a:t>.</a:t>
            </a:r>
          </a:p>
          <a:p>
            <a:r>
              <a:rPr lang="en-US" sz="2400" dirty="0" smtClean="0"/>
              <a:t>Comprehension and vocabulary</a:t>
            </a:r>
          </a:p>
          <a:p>
            <a:r>
              <a:rPr lang="en-US" sz="2400" dirty="0" smtClean="0"/>
              <a:t>Create a dialogue – what do these two people need to say to each other?</a:t>
            </a:r>
          </a:p>
          <a:p>
            <a:r>
              <a:rPr lang="en-US" sz="2400" dirty="0" smtClean="0"/>
              <a:t>Try to use at least two of the </a:t>
            </a:r>
            <a:r>
              <a:rPr lang="en-US" sz="2400" smtClean="0"/>
              <a:t>vocabulary words.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6868082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Past perfect continuous</a:t>
            </a:r>
            <a:br>
              <a:rPr lang="en-US" dirty="0" smtClean="0"/>
            </a:br>
            <a:r>
              <a:rPr lang="en-US" b="1" dirty="0" smtClean="0">
                <a:solidFill>
                  <a:srgbClr val="FF0000"/>
                </a:solidFill>
              </a:rPr>
              <a:t>had been + gerund</a:t>
            </a:r>
            <a:r>
              <a:rPr lang="en-US" b="1" dirty="0"/>
              <a:t/>
            </a:r>
            <a:br>
              <a:rPr lang="en-US" b="1" dirty="0"/>
            </a:b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000" dirty="0" smtClean="0"/>
              <a:t>Used to talk about an activity that was happening in the past for a while before another event happened in the past. </a:t>
            </a:r>
          </a:p>
          <a:p>
            <a:endParaRPr lang="en-US" sz="2000" dirty="0"/>
          </a:p>
          <a:p>
            <a:r>
              <a:rPr lang="en-US" sz="2000" dirty="0" smtClean="0"/>
              <a:t>Simple past tense is used for the most recent event.</a:t>
            </a:r>
          </a:p>
          <a:p>
            <a:r>
              <a:rPr lang="en-US" sz="2000" dirty="0" smtClean="0"/>
              <a:t>Examples:</a:t>
            </a:r>
          </a:p>
          <a:p>
            <a:pPr lvl="1"/>
            <a:r>
              <a:rPr lang="en-US" sz="2000" dirty="0" smtClean="0"/>
              <a:t>Maria </a:t>
            </a:r>
            <a:r>
              <a:rPr lang="en-US" sz="2000" dirty="0" smtClean="0">
                <a:solidFill>
                  <a:srgbClr val="FF0000"/>
                </a:solidFill>
              </a:rPr>
              <a:t>had been buying </a:t>
            </a:r>
            <a:r>
              <a:rPr lang="en-US" sz="2000" dirty="0" smtClean="0"/>
              <a:t>designer clothes before she </a:t>
            </a:r>
            <a:r>
              <a:rPr lang="en-US" sz="2000" dirty="0" smtClean="0">
                <a:solidFill>
                  <a:schemeClr val="accent4">
                    <a:lumMod val="75000"/>
                  </a:schemeClr>
                </a:solidFill>
              </a:rPr>
              <a:t>started</a:t>
            </a:r>
            <a:r>
              <a:rPr lang="en-US" sz="2000" dirty="0" smtClean="0"/>
              <a:t> bargain shopping.</a:t>
            </a:r>
          </a:p>
          <a:p>
            <a:pPr lvl="1"/>
            <a:r>
              <a:rPr lang="en-US" sz="2000" dirty="0" smtClean="0"/>
              <a:t>Before he </a:t>
            </a:r>
            <a:r>
              <a:rPr lang="en-US" sz="2000" dirty="0" smtClean="0">
                <a:solidFill>
                  <a:schemeClr val="accent4">
                    <a:lumMod val="75000"/>
                  </a:schemeClr>
                </a:solidFill>
              </a:rPr>
              <a:t>discovered</a:t>
            </a:r>
            <a:r>
              <a:rPr lang="en-US" sz="2000" dirty="0" smtClean="0"/>
              <a:t> the library, he </a:t>
            </a:r>
            <a:r>
              <a:rPr lang="en-US" sz="2000" dirty="0" smtClean="0">
                <a:solidFill>
                  <a:schemeClr val="accent5"/>
                </a:solidFill>
              </a:rPr>
              <a:t>had been buying </a:t>
            </a:r>
            <a:r>
              <a:rPr lang="en-US" sz="2000" dirty="0" smtClean="0"/>
              <a:t>all of his books.</a:t>
            </a:r>
            <a:endParaRPr lang="en-US" sz="2000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890267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Practice sentences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000" dirty="0" smtClean="0"/>
              <a:t>She had been spending her tips before she decided to save up for a computer.</a:t>
            </a:r>
          </a:p>
          <a:p>
            <a:endParaRPr lang="en-US" sz="2000" dirty="0"/>
          </a:p>
          <a:p>
            <a:r>
              <a:rPr lang="en-US" sz="2000" dirty="0" smtClean="0"/>
              <a:t>We had been paying cash for everything until we got credit cards.</a:t>
            </a:r>
          </a:p>
          <a:p>
            <a:endParaRPr lang="en-US" sz="2000" dirty="0"/>
          </a:p>
          <a:p>
            <a:r>
              <a:rPr lang="en-US" sz="2000" dirty="0" smtClean="0"/>
              <a:t>Before he had a bank account, he had been saving his money in a drawer.</a:t>
            </a:r>
          </a:p>
          <a:p>
            <a:endParaRPr lang="en-US" sz="2000" dirty="0"/>
          </a:p>
          <a:p>
            <a:r>
              <a:rPr lang="en-US" sz="2000" dirty="0" smtClean="0"/>
              <a:t>Lisa had been paying her bills by check every month until she started online banking.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920938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Practice - continued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000" dirty="0" smtClean="0"/>
              <a:t>They _________________ (play) chess when Mom told them dinner was ready.</a:t>
            </a:r>
          </a:p>
          <a:p>
            <a:endParaRPr lang="en-US" sz="2000" dirty="0"/>
          </a:p>
          <a:p>
            <a:r>
              <a:rPr lang="en-US" sz="2000" dirty="0" smtClean="0"/>
              <a:t>Before I stopped eating meat, I ___________________ (eat) meat six days a week.</a:t>
            </a:r>
          </a:p>
          <a:p>
            <a:endParaRPr lang="en-US" sz="2000" dirty="0"/>
          </a:p>
          <a:p>
            <a:r>
              <a:rPr lang="en-US" sz="2000" dirty="0" smtClean="0"/>
              <a:t>Until she decided to go back to school,  she ___________________ (cook) at a restaurant 30 hours a week.</a:t>
            </a:r>
          </a:p>
          <a:p>
            <a:endParaRPr lang="en-US" sz="2000" dirty="0"/>
          </a:p>
          <a:p>
            <a:r>
              <a:rPr lang="en-US" sz="2000" dirty="0" smtClean="0"/>
              <a:t>He __________________ (work) at the company for five years before he got a raise.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933407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Exit ticket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000" dirty="0" smtClean="0"/>
              <a:t>Think about things you have done in the last week.</a:t>
            </a:r>
          </a:p>
          <a:p>
            <a:r>
              <a:rPr lang="en-US" sz="2000" dirty="0" smtClean="0"/>
              <a:t>Write a sentence that uses the past perfect continuous to describe something you were doing when another event happened.</a:t>
            </a:r>
          </a:p>
          <a:p>
            <a:endParaRPr lang="en-US" sz="2000" dirty="0"/>
          </a:p>
          <a:p>
            <a:r>
              <a:rPr lang="en-US" sz="2000" dirty="0" smtClean="0"/>
              <a:t>I had been making bread when the repairman arrived at my house.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9394018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Atlas">
  <a:themeElements>
    <a:clrScheme name="Atlas">
      <a:dk1>
        <a:sysClr val="windowText" lastClr="000000"/>
      </a:dk1>
      <a:lt1>
        <a:sysClr val="window" lastClr="FFFFFF"/>
      </a:lt1>
      <a:dk2>
        <a:srgbClr val="454545"/>
      </a:dk2>
      <a:lt2>
        <a:srgbClr val="E0E0E0"/>
      </a:lt2>
      <a:accent1>
        <a:srgbClr val="10B6F4"/>
      </a:accent1>
      <a:accent2>
        <a:srgbClr val="3C78C3"/>
      </a:accent2>
      <a:accent3>
        <a:srgbClr val="9F52D0"/>
      </a:accent3>
      <a:accent4>
        <a:srgbClr val="D64198"/>
      </a:accent4>
      <a:accent5>
        <a:srgbClr val="DA2228"/>
      </a:accent5>
      <a:accent6>
        <a:srgbClr val="F18318"/>
      </a:accent6>
      <a:hlink>
        <a:srgbClr val="38DDEC"/>
      </a:hlink>
      <a:folHlink>
        <a:srgbClr val="A8DEE8"/>
      </a:folHlink>
    </a:clrScheme>
    <a:fontScheme name="Atlas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Rockwell" panose="020606030202050204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tlas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alpha val="60000"/>
                <a:satMod val="109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4000"/>
                <a:satMod val="130000"/>
                <a:lumMod val="92000"/>
              </a:schemeClr>
            </a:gs>
            <a:gs pos="100000">
              <a:schemeClr val="phClr">
                <a:shade val="76000"/>
                <a:satMod val="130000"/>
                <a:lumMod val="88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90000"/>
            </a:schemeClr>
          </a:solidFill>
          <a:prstDash val="solid"/>
        </a:ln>
        <a:ln w="15875" cap="flat" cmpd="sng" algn="ctr">
          <a:solidFill>
            <a:schemeClr val="phClr">
              <a:shade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>
            <a:bevelT w="0" h="0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10000">
              <a:schemeClr val="phClr">
                <a:tint val="94000"/>
                <a:lumMod val="116000"/>
              </a:schemeClr>
            </a:gs>
            <a:gs pos="100000">
              <a:schemeClr val="phClr">
                <a:tint val="98000"/>
                <a:shade val="86000"/>
                <a:satMod val="90000"/>
                <a:lumMod val="88000"/>
              </a:schemeClr>
            </a:gs>
          </a:gsLst>
          <a:path path="circle">
            <a:fillToRect l="50000" t="15000" r="50000" b="169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tlas" id="{5156B0E4-0EB1-49FE-A26B-15F6F698AEC6}" vid="{C0CB9708-C445-4049-9D7F-4C8684E69AF3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TM16401371[[fn=Atlas]]</Template>
  <TotalTime>313</TotalTime>
  <Words>519</Words>
  <Application>Microsoft Office PowerPoint</Application>
  <PresentationFormat>Widescreen</PresentationFormat>
  <Paragraphs>65</Paragraphs>
  <Slides>9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4" baseType="lpstr">
      <vt:lpstr>Calibri</vt:lpstr>
      <vt:lpstr>Calibri Light</vt:lpstr>
      <vt:lpstr>Rockwell</vt:lpstr>
      <vt:lpstr>Wingdings</vt:lpstr>
      <vt:lpstr>Atlas</vt:lpstr>
      <vt:lpstr>Monday, November 26, 2018</vt:lpstr>
      <vt:lpstr>Verb practice – future perfect or future perfect continuous</vt:lpstr>
      <vt:lpstr>Fill-in-the-blank with vocabulary</vt:lpstr>
      <vt:lpstr>Personal Finance: reduce debt and save money </vt:lpstr>
      <vt:lpstr>Managing personal debt</vt:lpstr>
      <vt:lpstr>Past perfect continuous had been + gerund </vt:lpstr>
      <vt:lpstr>Practice sentences</vt:lpstr>
      <vt:lpstr>Practice - continued</vt:lpstr>
      <vt:lpstr>Exit ticket</vt:lpstr>
    </vt:vector>
  </TitlesOfParts>
  <Company>Wayne RESA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Monday, November 26, 2018</dc:title>
  <dc:creator>Coral,  Toni</dc:creator>
  <cp:lastModifiedBy>Coral,  Toni</cp:lastModifiedBy>
  <cp:revision>39</cp:revision>
  <dcterms:created xsi:type="dcterms:W3CDTF">2018-11-24T13:18:17Z</dcterms:created>
  <dcterms:modified xsi:type="dcterms:W3CDTF">2018-11-26T16:57:39Z</dcterms:modified>
</cp:coreProperties>
</file>