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7"/>
  </p:notesMasterIdLst>
  <p:sldIdLst>
    <p:sldId id="256" r:id="rId2"/>
    <p:sldId id="270" r:id="rId3"/>
    <p:sldId id="257" r:id="rId4"/>
    <p:sldId id="258" r:id="rId5"/>
    <p:sldId id="265" r:id="rId6"/>
    <p:sldId id="264" r:id="rId7"/>
    <p:sldId id="266" r:id="rId8"/>
    <p:sldId id="267" r:id="rId9"/>
    <p:sldId id="268" r:id="rId10"/>
    <p:sldId id="259" r:id="rId11"/>
    <p:sldId id="269" r:id="rId12"/>
    <p:sldId id="260" r:id="rId13"/>
    <p:sldId id="261" r:id="rId14"/>
    <p:sldId id="262" r:id="rId15"/>
    <p:sldId id="263"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showGuides="1">
      <p:cViewPr varScale="1">
        <p:scale>
          <a:sx n="65" d="100"/>
          <a:sy n="65" d="100"/>
        </p:scale>
        <p:origin x="66" y="1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2ED9A8-73C3-4ECD-B367-56AFD32DACA1}" type="datetimeFigureOut">
              <a:rPr lang="en-US" smtClean="0"/>
              <a:t>11/1/2018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A10339-661B-4940-8743-8C3340DDC7F9}" type="slidenum">
              <a:rPr lang="en-US" smtClean="0"/>
              <a:t>‹#›</a:t>
            </a:fld>
            <a:endParaRPr lang="en-US"/>
          </a:p>
        </p:txBody>
      </p:sp>
    </p:spTree>
    <p:extLst>
      <p:ext uri="{BB962C8B-B14F-4D97-AF65-F5344CB8AC3E}">
        <p14:creationId xmlns:p14="http://schemas.microsoft.com/office/powerpoint/2010/main" val="3206663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Distribute</a:t>
            </a:r>
            <a:r>
              <a:rPr lang="en-US" baseline="0" dirty="0" smtClean="0"/>
              <a:t> packet with word parts and </a:t>
            </a:r>
            <a:r>
              <a:rPr lang="en-US" baseline="0" dirty="0" err="1" smtClean="0"/>
              <a:t>greek</a:t>
            </a:r>
            <a:r>
              <a:rPr lang="en-US" baseline="0" dirty="0" smtClean="0"/>
              <a:t> and </a:t>
            </a:r>
            <a:r>
              <a:rPr lang="en-US" baseline="0" dirty="0" err="1" smtClean="0"/>
              <a:t>latin</a:t>
            </a:r>
            <a:r>
              <a:rPr lang="en-US" baseline="0" dirty="0" smtClean="0"/>
              <a:t> word parts. Also, do some synonyms and antonyms.</a:t>
            </a:r>
            <a:endParaRPr lang="en-US" dirty="0"/>
          </a:p>
        </p:txBody>
      </p:sp>
      <p:sp>
        <p:nvSpPr>
          <p:cNvPr id="4" name="Slide Number Placeholder 3"/>
          <p:cNvSpPr>
            <a:spLocks noGrp="1"/>
          </p:cNvSpPr>
          <p:nvPr>
            <p:ph type="sldNum" sz="quarter" idx="10"/>
          </p:nvPr>
        </p:nvSpPr>
        <p:spPr/>
        <p:txBody>
          <a:bodyPr/>
          <a:lstStyle/>
          <a:p>
            <a:fld id="{17A10339-661B-4940-8743-8C3340DDC7F9}" type="slidenum">
              <a:rPr lang="en-US" smtClean="0"/>
              <a:t>3</a:t>
            </a:fld>
            <a:endParaRPr lang="en-US"/>
          </a:p>
        </p:txBody>
      </p:sp>
    </p:spTree>
    <p:extLst>
      <p:ext uri="{BB962C8B-B14F-4D97-AF65-F5344CB8AC3E}">
        <p14:creationId xmlns:p14="http://schemas.microsoft.com/office/powerpoint/2010/main" val="22722897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 only the first sentences</a:t>
            </a:r>
            <a:endParaRPr lang="en-US" dirty="0"/>
          </a:p>
        </p:txBody>
      </p:sp>
      <p:sp>
        <p:nvSpPr>
          <p:cNvPr id="4" name="Slide Number Placeholder 3"/>
          <p:cNvSpPr>
            <a:spLocks noGrp="1"/>
          </p:cNvSpPr>
          <p:nvPr>
            <p:ph type="sldNum" sz="quarter" idx="10"/>
          </p:nvPr>
        </p:nvSpPr>
        <p:spPr/>
        <p:txBody>
          <a:bodyPr/>
          <a:lstStyle/>
          <a:p>
            <a:fld id="{17A10339-661B-4940-8743-8C3340DDC7F9}" type="slidenum">
              <a:rPr lang="en-US" smtClean="0"/>
              <a:t>12</a:t>
            </a:fld>
            <a:endParaRPr lang="en-US"/>
          </a:p>
        </p:txBody>
      </p:sp>
    </p:spTree>
    <p:extLst>
      <p:ext uri="{BB962C8B-B14F-4D97-AF65-F5344CB8AC3E}">
        <p14:creationId xmlns:p14="http://schemas.microsoft.com/office/powerpoint/2010/main" val="23617868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11/1/2018</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9" name="Group 8"/>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11/1/2018</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accent1"/>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11/1/2018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11/1/2018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11/1/2018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11/1/2018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11/1/2018</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11/1/2018</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11/1/2018</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400" dirty="0" smtClean="0"/>
              <a:t>Thursday, November 1, 2018</a:t>
            </a:r>
            <a:endParaRPr lang="en-US" sz="4400" dirty="0"/>
          </a:p>
        </p:txBody>
      </p:sp>
      <p:sp>
        <p:nvSpPr>
          <p:cNvPr id="3" name="Subtitle 2"/>
          <p:cNvSpPr>
            <a:spLocks noGrp="1"/>
          </p:cNvSpPr>
          <p:nvPr>
            <p:ph type="subTitle" idx="1"/>
          </p:nvPr>
        </p:nvSpPr>
        <p:spPr/>
        <p:txBody>
          <a:bodyPr/>
          <a:lstStyle/>
          <a:p>
            <a:r>
              <a:rPr lang="en-US" sz="3200" dirty="0" smtClean="0"/>
              <a:t>Happy New Month</a:t>
            </a:r>
            <a:endParaRPr lang="en-US" sz="3200" dirty="0"/>
          </a:p>
        </p:txBody>
      </p:sp>
    </p:spTree>
    <p:extLst>
      <p:ext uri="{BB962C8B-B14F-4D97-AF65-F5344CB8AC3E}">
        <p14:creationId xmlns:p14="http://schemas.microsoft.com/office/powerpoint/2010/main" val="38945209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 Sunday</a:t>
            </a:r>
            <a:endParaRPr lang="en-US" dirty="0"/>
          </a:p>
        </p:txBody>
      </p:sp>
      <p:sp>
        <p:nvSpPr>
          <p:cNvPr id="3" name="Content Placeholder 2"/>
          <p:cNvSpPr>
            <a:spLocks noGrp="1"/>
          </p:cNvSpPr>
          <p:nvPr>
            <p:ph idx="1"/>
          </p:nvPr>
        </p:nvSpPr>
        <p:spPr/>
        <p:txBody>
          <a:bodyPr>
            <a:normAutofit/>
          </a:bodyPr>
          <a:lstStyle/>
          <a:p>
            <a:r>
              <a:rPr lang="en-US" sz="3200" dirty="0" smtClean="0"/>
              <a:t>Before you go to bed on Saturday night, move your clocks one hour back.</a:t>
            </a:r>
          </a:p>
          <a:p>
            <a:endParaRPr lang="en-US" sz="3200" dirty="0"/>
          </a:p>
          <a:p>
            <a:r>
              <a:rPr lang="en-US" sz="3200" dirty="0" smtClean="0"/>
              <a:t>Fall back.</a:t>
            </a:r>
            <a:endParaRPr lang="en-US" sz="3200" dirty="0"/>
          </a:p>
        </p:txBody>
      </p:sp>
    </p:spTree>
    <p:extLst>
      <p:ext uri="{BB962C8B-B14F-4D97-AF65-F5344CB8AC3E}">
        <p14:creationId xmlns:p14="http://schemas.microsoft.com/office/powerpoint/2010/main" val="8791455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 Feedback</a:t>
            </a:r>
            <a:endParaRPr lang="en-US" dirty="0"/>
          </a:p>
        </p:txBody>
      </p:sp>
      <p:sp>
        <p:nvSpPr>
          <p:cNvPr id="3" name="Content Placeholder 2"/>
          <p:cNvSpPr>
            <a:spLocks noGrp="1"/>
          </p:cNvSpPr>
          <p:nvPr>
            <p:ph idx="1"/>
          </p:nvPr>
        </p:nvSpPr>
        <p:spPr/>
        <p:txBody>
          <a:bodyPr>
            <a:normAutofit/>
          </a:bodyPr>
          <a:lstStyle/>
          <a:p>
            <a:r>
              <a:rPr lang="en-US" sz="2800" dirty="0" smtClean="0"/>
              <a:t>Paragraphs seemed to be difficult for many people.</a:t>
            </a:r>
          </a:p>
          <a:p>
            <a:r>
              <a:rPr lang="en-US" sz="2800" dirty="0" smtClean="0"/>
              <a:t>Context clues and knowing the structure of a short article.</a:t>
            </a:r>
          </a:p>
          <a:p>
            <a:r>
              <a:rPr lang="en-US" sz="2800" dirty="0" smtClean="0"/>
              <a:t>Clues we can use: word parts (prefixes, suffixes, roots), synonyms, antonyms, definitions (within the sentence or paragraph), examples, cognates, and punctuation.</a:t>
            </a:r>
            <a:endParaRPr lang="en-US" sz="2800" dirty="0"/>
          </a:p>
        </p:txBody>
      </p:sp>
    </p:spTree>
    <p:extLst>
      <p:ext uri="{BB962C8B-B14F-4D97-AF65-F5344CB8AC3E}">
        <p14:creationId xmlns:p14="http://schemas.microsoft.com/office/powerpoint/2010/main" val="27567734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paragraphs are written</a:t>
            </a:r>
            <a:endParaRPr lang="en-US" dirty="0"/>
          </a:p>
        </p:txBody>
      </p:sp>
      <p:sp>
        <p:nvSpPr>
          <p:cNvPr id="3" name="Content Placeholder 2"/>
          <p:cNvSpPr>
            <a:spLocks noGrp="1"/>
          </p:cNvSpPr>
          <p:nvPr>
            <p:ph idx="1"/>
          </p:nvPr>
        </p:nvSpPr>
        <p:spPr/>
        <p:txBody>
          <a:bodyPr>
            <a:normAutofit/>
          </a:bodyPr>
          <a:lstStyle/>
          <a:p>
            <a:r>
              <a:rPr lang="en-US" sz="3600" dirty="0" smtClean="0"/>
              <a:t>Topic sentence – first sentence (usually).</a:t>
            </a:r>
          </a:p>
          <a:p>
            <a:r>
              <a:rPr lang="en-US" sz="3600" dirty="0" smtClean="0"/>
              <a:t>Tells us what the topic of the paragraph is.</a:t>
            </a:r>
          </a:p>
          <a:p>
            <a:r>
              <a:rPr lang="en-US" sz="3600" dirty="0" smtClean="0"/>
              <a:t>Practice </a:t>
            </a:r>
            <a:endParaRPr lang="en-US" sz="3600" dirty="0"/>
          </a:p>
        </p:txBody>
      </p:sp>
    </p:spTree>
    <p:extLst>
      <p:ext uri="{BB962C8B-B14F-4D97-AF65-F5344CB8AC3E}">
        <p14:creationId xmlns:p14="http://schemas.microsoft.com/office/powerpoint/2010/main" val="6448153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paragraph 1</a:t>
            </a:r>
            <a:endParaRPr lang="en-US" dirty="0"/>
          </a:p>
        </p:txBody>
      </p:sp>
      <p:sp>
        <p:nvSpPr>
          <p:cNvPr id="3" name="Content Placeholder 2"/>
          <p:cNvSpPr>
            <a:spLocks noGrp="1"/>
          </p:cNvSpPr>
          <p:nvPr>
            <p:ph idx="1"/>
          </p:nvPr>
        </p:nvSpPr>
        <p:spPr/>
        <p:txBody>
          <a:bodyPr>
            <a:noAutofit/>
          </a:bodyPr>
          <a:lstStyle/>
          <a:p>
            <a:r>
              <a:rPr lang="en-US" sz="2400" dirty="0"/>
              <a:t>Ants </a:t>
            </a:r>
            <a:r>
              <a:rPr lang="en-US" sz="2400" dirty="0" smtClean="0"/>
              <a:t>are fascinating creatures. They are found </a:t>
            </a:r>
            <a:r>
              <a:rPr lang="en-US" sz="2400" dirty="0"/>
              <a:t>everywhere in the world. They make their home in buildings, gardens etc. They live in anthills. Ants are very hardworking insects. Throughout the summers they collect food for the winter season. Whenever they find a sweet lying on the floor they stick to the sweet and carry it to their home. Thus, in this way, they clean the floor</a:t>
            </a:r>
            <a:r>
              <a:rPr lang="en-US" sz="2400" dirty="0" smtClean="0"/>
              <a:t>. Ants </a:t>
            </a:r>
            <a:r>
              <a:rPr lang="en-US" sz="2400" dirty="0"/>
              <a:t>are generally red and black in </a:t>
            </a:r>
            <a:r>
              <a:rPr lang="en-US" sz="2400" dirty="0" smtClean="0"/>
              <a:t>color</a:t>
            </a:r>
            <a:r>
              <a:rPr lang="en-US" sz="2400" dirty="0"/>
              <a:t>. They have two eyes and six legs. They are social insects. They live in groups or colonies. Most ants are scavengers they collect whatever food they can find. They are usually wingless but they develop wings when they reproduce. Their bites are quite </a:t>
            </a:r>
            <a:r>
              <a:rPr lang="en-US" sz="2400" dirty="0" smtClean="0"/>
              <a:t>painful.</a:t>
            </a:r>
            <a:endParaRPr lang="en-US" sz="2400" dirty="0"/>
          </a:p>
        </p:txBody>
      </p:sp>
    </p:spTree>
    <p:extLst>
      <p:ext uri="{BB962C8B-B14F-4D97-AF65-F5344CB8AC3E}">
        <p14:creationId xmlns:p14="http://schemas.microsoft.com/office/powerpoint/2010/main" val="27137042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paragraph 2</a:t>
            </a:r>
            <a:endParaRPr lang="en-US" dirty="0"/>
          </a:p>
        </p:txBody>
      </p:sp>
      <p:sp>
        <p:nvSpPr>
          <p:cNvPr id="3" name="Content Placeholder 2"/>
          <p:cNvSpPr>
            <a:spLocks noGrp="1"/>
          </p:cNvSpPr>
          <p:nvPr>
            <p:ph idx="1"/>
          </p:nvPr>
        </p:nvSpPr>
        <p:spPr/>
        <p:txBody>
          <a:bodyPr>
            <a:normAutofit lnSpcReduction="10000"/>
          </a:bodyPr>
          <a:lstStyle/>
          <a:p>
            <a:r>
              <a:rPr lang="en-US" sz="2800" dirty="0" smtClean="0"/>
              <a:t>The elephant </a:t>
            </a:r>
            <a:r>
              <a:rPr lang="en-US" sz="2800" dirty="0"/>
              <a:t>is </a:t>
            </a:r>
            <a:r>
              <a:rPr lang="en-US" sz="2800" dirty="0" smtClean="0"/>
              <a:t>an amazing animal. It is the largest </a:t>
            </a:r>
            <a:r>
              <a:rPr lang="en-US" sz="2800" dirty="0"/>
              <a:t>living animal on land. It is quite huge in size. </a:t>
            </a:r>
            <a:r>
              <a:rPr lang="en-US" sz="2800" dirty="0" smtClean="0"/>
              <a:t>Elephants </a:t>
            </a:r>
            <a:r>
              <a:rPr lang="en-US" sz="2800" dirty="0"/>
              <a:t>have four legs, a long trunk and two white tusks near their trunk. </a:t>
            </a:r>
            <a:r>
              <a:rPr lang="en-US" sz="2800" dirty="0" smtClean="0"/>
              <a:t>Apart </a:t>
            </a:r>
            <a:r>
              <a:rPr lang="en-US" sz="2800" dirty="0"/>
              <a:t>from this, they have two big ears and a short tail</a:t>
            </a:r>
            <a:r>
              <a:rPr lang="en-US" sz="2800" dirty="0" smtClean="0"/>
              <a:t>. </a:t>
            </a:r>
            <a:r>
              <a:rPr lang="en-US" sz="2800" dirty="0"/>
              <a:t>They are usually black or grey in color.</a:t>
            </a:r>
            <a:r>
              <a:rPr lang="en-US" sz="2800" dirty="0" smtClean="0"/>
              <a:t> </a:t>
            </a:r>
            <a:r>
              <a:rPr lang="en-US" sz="2800" dirty="0"/>
              <a:t>Elephants are vegetarian. They eat all kinds of plants especially bananas. </a:t>
            </a:r>
            <a:r>
              <a:rPr lang="en-US" sz="2800" dirty="0" smtClean="0"/>
              <a:t>They </a:t>
            </a:r>
            <a:r>
              <a:rPr lang="en-US" sz="2800" dirty="0"/>
              <a:t>are quite social, intelligent and useful animals. They are used to carry logs of wood from one place to another. They are good swimmers.</a:t>
            </a:r>
          </a:p>
        </p:txBody>
      </p:sp>
    </p:spTree>
    <p:extLst>
      <p:ext uri="{BB962C8B-B14F-4D97-AF65-F5344CB8AC3E}">
        <p14:creationId xmlns:p14="http://schemas.microsoft.com/office/powerpoint/2010/main" val="18060790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paragraph 3</a:t>
            </a:r>
            <a:endParaRPr lang="en-US" dirty="0"/>
          </a:p>
        </p:txBody>
      </p:sp>
      <p:sp>
        <p:nvSpPr>
          <p:cNvPr id="3" name="Content Placeholder 2"/>
          <p:cNvSpPr>
            <a:spLocks noGrp="1"/>
          </p:cNvSpPr>
          <p:nvPr>
            <p:ph idx="1"/>
          </p:nvPr>
        </p:nvSpPr>
        <p:spPr/>
        <p:txBody>
          <a:bodyPr/>
          <a:lstStyle/>
          <a:p>
            <a:r>
              <a:rPr lang="en-US" sz="2800" b="1" dirty="0"/>
              <a:t>My </a:t>
            </a:r>
            <a:r>
              <a:rPr lang="en-US" sz="2800" b="1" dirty="0" smtClean="0"/>
              <a:t>dog </a:t>
            </a:r>
            <a:r>
              <a:rPr lang="en-US" sz="2800" b="1" dirty="0"/>
              <a:t>Romeo is so much fun to play with. One reason he’s fun is because he loves to play catch. What’s also fun is that he follows me around the house with a toy and drops it on my foot, </a:t>
            </a:r>
            <a:r>
              <a:rPr lang="en-US" sz="2800" b="1" dirty="0" smtClean="0"/>
              <a:t>hoping I </a:t>
            </a:r>
            <a:r>
              <a:rPr lang="en-US" sz="2800" b="1" dirty="0"/>
              <a:t>will kick it. Additionally, he can catch just about anything, but his favorite thing to catch is a Frisbee. Finally, he loves it when I pretend </a:t>
            </a:r>
            <a:r>
              <a:rPr lang="en-US" sz="2800" b="1" dirty="0" smtClean="0"/>
              <a:t>to be dead. After I fall, he </a:t>
            </a:r>
            <a:r>
              <a:rPr lang="en-US" sz="2800" b="1" dirty="0"/>
              <a:t>runs over to lick me. All these reasons </a:t>
            </a:r>
            <a:r>
              <a:rPr lang="en-US" sz="2800" b="1" dirty="0" smtClean="0"/>
              <a:t>are </a:t>
            </a:r>
            <a:r>
              <a:rPr lang="en-US" sz="2800" b="1" dirty="0"/>
              <a:t>why I really have fun playing with Romeo.</a:t>
            </a:r>
            <a:endParaRPr lang="en-US" sz="2800" dirty="0"/>
          </a:p>
          <a:p>
            <a:endParaRPr lang="en-US" dirty="0"/>
          </a:p>
        </p:txBody>
      </p:sp>
    </p:spTree>
    <p:extLst>
      <p:ext uri="{BB962C8B-B14F-4D97-AF65-F5344CB8AC3E}">
        <p14:creationId xmlns:p14="http://schemas.microsoft.com/office/powerpoint/2010/main" val="31209902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paragraph 4</a:t>
            </a:r>
            <a:endParaRPr lang="en-US" dirty="0"/>
          </a:p>
        </p:txBody>
      </p:sp>
      <p:sp>
        <p:nvSpPr>
          <p:cNvPr id="3" name="Content Placeholder 2"/>
          <p:cNvSpPr>
            <a:spLocks noGrp="1"/>
          </p:cNvSpPr>
          <p:nvPr>
            <p:ph idx="1"/>
          </p:nvPr>
        </p:nvSpPr>
        <p:spPr/>
        <p:txBody>
          <a:bodyPr>
            <a:noAutofit/>
          </a:bodyPr>
          <a:lstStyle/>
          <a:p>
            <a:r>
              <a:rPr lang="en-US" sz="2800" dirty="0"/>
              <a:t>People do it everyday. They log on to their favorite website and browse for hours, checking out bargains. They dump every possible wish into their shopping carts, knowing they can cast each one aside before they finalize their purchases. On the way, they may enter a sweepstakes in the hopes of winning a trip to Cabo San Lucas, or maybe even a new SUV. And then, when they have decided on their purchases, they enter private information without giving it a thought. With a keystroke, they release their personal data into what may or may not be a secure zone. Despite what much of the public believes, internet shopping is not safe.</a:t>
            </a:r>
          </a:p>
        </p:txBody>
      </p:sp>
    </p:spTree>
    <p:extLst>
      <p:ext uri="{BB962C8B-B14F-4D97-AF65-F5344CB8AC3E}">
        <p14:creationId xmlns:p14="http://schemas.microsoft.com/office/powerpoint/2010/main" val="42228571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paragraph 5</a:t>
            </a:r>
            <a:endParaRPr lang="en-US" dirty="0"/>
          </a:p>
        </p:txBody>
      </p:sp>
      <p:sp>
        <p:nvSpPr>
          <p:cNvPr id="3" name="Content Placeholder 2"/>
          <p:cNvSpPr>
            <a:spLocks noGrp="1"/>
          </p:cNvSpPr>
          <p:nvPr>
            <p:ph idx="1"/>
          </p:nvPr>
        </p:nvSpPr>
        <p:spPr/>
        <p:txBody>
          <a:bodyPr>
            <a:normAutofit/>
          </a:bodyPr>
          <a:lstStyle/>
          <a:p>
            <a:r>
              <a:rPr lang="en-US" sz="2400" dirty="0"/>
              <a:t>When a camera flash is used in a low-light environment, the subject's eyes may appear red in the </a:t>
            </a:r>
            <a:r>
              <a:rPr lang="en-US" sz="2400" dirty="0" smtClean="0"/>
              <a:t>photograph</a:t>
            </a:r>
            <a:r>
              <a:rPr lang="en-US" sz="2400" dirty="0"/>
              <a:t>. What is known as "red-eye" is the result of light from the flash reflecting off the pupils of the eyes. The phenomenon of red-eye can be lessened by using the red-eye reduction feature found </a:t>
            </a:r>
            <a:r>
              <a:rPr lang="en-US" sz="2400" dirty="0" smtClean="0"/>
              <a:t>on traditional cameras</a:t>
            </a:r>
            <a:r>
              <a:rPr lang="en-US" sz="2400" dirty="0"/>
              <a:t>. This feature activates a lamp which shines a small light directly into the subject's eyes. When this happens, the diameter of the pupil is reduced, thus </a:t>
            </a:r>
            <a:r>
              <a:rPr lang="en-US" sz="2400" dirty="0" smtClean="0"/>
              <a:t>closing </a:t>
            </a:r>
            <a:r>
              <a:rPr lang="en-US" sz="2400" dirty="0"/>
              <a:t>the opening in the iris. Since a smaller pupil means a </a:t>
            </a:r>
            <a:r>
              <a:rPr lang="en-US" sz="2400" dirty="0" smtClean="0"/>
              <a:t>smaller spot </a:t>
            </a:r>
            <a:r>
              <a:rPr lang="en-US" sz="2400" dirty="0"/>
              <a:t>for the reflection, the chances of red-eye occurring are greatly reduced.</a:t>
            </a:r>
          </a:p>
        </p:txBody>
      </p:sp>
    </p:spTree>
    <p:extLst>
      <p:ext uri="{BB962C8B-B14F-4D97-AF65-F5344CB8AC3E}">
        <p14:creationId xmlns:p14="http://schemas.microsoft.com/office/powerpoint/2010/main" val="22322105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than one paragraph</a:t>
            </a:r>
            <a:endParaRPr lang="en-US" dirty="0"/>
          </a:p>
        </p:txBody>
      </p:sp>
      <p:sp>
        <p:nvSpPr>
          <p:cNvPr id="3" name="Content Placeholder 2"/>
          <p:cNvSpPr>
            <a:spLocks noGrp="1"/>
          </p:cNvSpPr>
          <p:nvPr>
            <p:ph idx="1"/>
          </p:nvPr>
        </p:nvSpPr>
        <p:spPr/>
        <p:txBody>
          <a:bodyPr>
            <a:normAutofit/>
          </a:bodyPr>
          <a:lstStyle/>
          <a:p>
            <a:r>
              <a:rPr lang="en-US" sz="2800" dirty="0" smtClean="0"/>
              <a:t>Introduction paragraph – tells us the main idea of the entire piece.</a:t>
            </a:r>
          </a:p>
          <a:p>
            <a:r>
              <a:rPr lang="en-US" sz="2800" dirty="0" smtClean="0"/>
              <a:t>Often found at the end of the first paragraph, but not always.</a:t>
            </a:r>
          </a:p>
          <a:p>
            <a:endParaRPr lang="en-US" sz="2800" dirty="0"/>
          </a:p>
          <a:p>
            <a:r>
              <a:rPr lang="en-US" sz="2800" dirty="0" smtClean="0"/>
              <a:t>Burlington in-class lesson.</a:t>
            </a:r>
            <a:endParaRPr lang="en-US" sz="2800" dirty="0"/>
          </a:p>
        </p:txBody>
      </p:sp>
    </p:spTree>
    <p:extLst>
      <p:ext uri="{BB962C8B-B14F-4D97-AF65-F5344CB8AC3E}">
        <p14:creationId xmlns:p14="http://schemas.microsoft.com/office/powerpoint/2010/main" val="25224014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the worksheet</a:t>
            </a:r>
            <a:endParaRPr lang="en-US" dirty="0"/>
          </a:p>
        </p:txBody>
      </p:sp>
      <p:sp>
        <p:nvSpPr>
          <p:cNvPr id="3" name="Content Placeholder 2"/>
          <p:cNvSpPr>
            <a:spLocks noGrp="1"/>
          </p:cNvSpPr>
          <p:nvPr>
            <p:ph idx="1"/>
          </p:nvPr>
        </p:nvSpPr>
        <p:spPr/>
        <p:txBody>
          <a:bodyPr>
            <a:noAutofit/>
          </a:bodyPr>
          <a:lstStyle/>
          <a:p>
            <a:pPr marL="457200" indent="-457200">
              <a:buAutoNum type="arabicPeriod"/>
            </a:pPr>
            <a:r>
              <a:rPr lang="en-US" sz="2800" dirty="0" smtClean="0"/>
              <a:t>No one likes to eat with a dirty knife, fork, or spoon.</a:t>
            </a:r>
          </a:p>
          <a:p>
            <a:pPr marL="457200" indent="-457200">
              <a:buAutoNum type="arabicPeriod"/>
            </a:pPr>
            <a:endParaRPr lang="en-US" sz="2800" dirty="0"/>
          </a:p>
          <a:p>
            <a:pPr marL="457200" indent="-457200">
              <a:buAutoNum type="arabicPeriod"/>
            </a:pPr>
            <a:r>
              <a:rPr lang="en-US" sz="2800" dirty="0" smtClean="0"/>
              <a:t>It is important to completely wash all utensils before using them.</a:t>
            </a:r>
          </a:p>
          <a:p>
            <a:pPr marL="457200" indent="-457200">
              <a:buAutoNum type="arabicPeriod"/>
            </a:pPr>
            <a:endParaRPr lang="en-US" sz="2800" dirty="0"/>
          </a:p>
          <a:p>
            <a:pPr marL="457200" indent="-457200">
              <a:buAutoNum type="arabicPeriod"/>
            </a:pPr>
            <a:r>
              <a:rPr lang="en-US" sz="2800" dirty="0" smtClean="0"/>
              <a:t>Clean utensils won’t transmit germs and bacteria.</a:t>
            </a:r>
          </a:p>
          <a:p>
            <a:pPr marL="457200" indent="-457200">
              <a:buAutoNum type="arabicPeriod"/>
            </a:pPr>
            <a:endParaRPr lang="en-US" sz="2800" dirty="0"/>
          </a:p>
          <a:p>
            <a:pPr marL="457200" indent="-457200">
              <a:buAutoNum type="arabicPeriod"/>
            </a:pPr>
            <a:r>
              <a:rPr lang="en-US" sz="2800" dirty="0" smtClean="0"/>
              <a:t>They are also more pleasant to eat with.</a:t>
            </a:r>
            <a:endParaRPr lang="en-US" sz="2800" dirty="0"/>
          </a:p>
        </p:txBody>
      </p:sp>
    </p:spTree>
    <p:extLst>
      <p:ext uri="{BB962C8B-B14F-4D97-AF65-F5344CB8AC3E}">
        <p14:creationId xmlns:p14="http://schemas.microsoft.com/office/powerpoint/2010/main" val="6848666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Article to practice </a:t>
            </a:r>
            <a:endParaRPr lang="en-US" dirty="0"/>
          </a:p>
        </p:txBody>
      </p:sp>
      <p:sp>
        <p:nvSpPr>
          <p:cNvPr id="3" name="Content Placeholder 2"/>
          <p:cNvSpPr>
            <a:spLocks noGrp="1"/>
          </p:cNvSpPr>
          <p:nvPr>
            <p:ph idx="1"/>
          </p:nvPr>
        </p:nvSpPr>
        <p:spPr/>
        <p:txBody>
          <a:bodyPr>
            <a:normAutofit/>
          </a:bodyPr>
          <a:lstStyle/>
          <a:p>
            <a:r>
              <a:rPr lang="en-US" sz="3200" dirty="0" smtClean="0"/>
              <a:t>Let’s identify the sentence in the first paragraph that identifies the main idea of the entire article.</a:t>
            </a:r>
          </a:p>
          <a:p>
            <a:endParaRPr lang="en-US" sz="3200" dirty="0"/>
          </a:p>
          <a:p>
            <a:r>
              <a:rPr lang="en-US" sz="3200" dirty="0" smtClean="0"/>
              <a:t>Let’s identify the topic sentences in each paragraph.</a:t>
            </a:r>
            <a:endParaRPr lang="en-US" sz="3200" dirty="0"/>
          </a:p>
        </p:txBody>
      </p:sp>
    </p:spTree>
    <p:extLst>
      <p:ext uri="{BB962C8B-B14F-4D97-AF65-F5344CB8AC3E}">
        <p14:creationId xmlns:p14="http://schemas.microsoft.com/office/powerpoint/2010/main" val="4913704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read about the Day of the Dead?</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13430" y="2400300"/>
            <a:ext cx="5826216" cy="4457700"/>
          </a:xfrm>
        </p:spPr>
      </p:pic>
    </p:spTree>
    <p:extLst>
      <p:ext uri="{BB962C8B-B14F-4D97-AF65-F5344CB8AC3E}">
        <p14:creationId xmlns:p14="http://schemas.microsoft.com/office/powerpoint/2010/main" val="41412097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After the Mexican-American War</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89479" y="2400300"/>
            <a:ext cx="5702805" cy="3860800"/>
          </a:xfrm>
        </p:spPr>
      </p:pic>
    </p:spTree>
    <p:extLst>
      <p:ext uri="{BB962C8B-B14F-4D97-AF65-F5344CB8AC3E}">
        <p14:creationId xmlns:p14="http://schemas.microsoft.com/office/powerpoint/2010/main" val="28993528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Burlington Individual Practice</a:t>
            </a:r>
            <a:endParaRPr lang="en-US" dirty="0"/>
          </a:p>
        </p:txBody>
      </p:sp>
      <p:sp>
        <p:nvSpPr>
          <p:cNvPr id="3" name="Content Placeholder 2"/>
          <p:cNvSpPr>
            <a:spLocks noGrp="1"/>
          </p:cNvSpPr>
          <p:nvPr>
            <p:ph idx="1"/>
          </p:nvPr>
        </p:nvSpPr>
        <p:spPr/>
        <p:txBody>
          <a:bodyPr>
            <a:normAutofit/>
          </a:bodyPr>
          <a:lstStyle/>
          <a:p>
            <a:r>
              <a:rPr lang="en-US" sz="2800" dirty="0" smtClean="0"/>
              <a:t>Burlington listening “test” next Thursday, November 8</a:t>
            </a:r>
          </a:p>
          <a:p>
            <a:pPr marL="0" indent="0">
              <a:buNone/>
            </a:pPr>
            <a:endParaRPr lang="en-US" sz="2800" dirty="0"/>
          </a:p>
          <a:p>
            <a:r>
              <a:rPr lang="en-US" sz="2800" dirty="0" smtClean="0"/>
              <a:t>Many ways to practice listening on Burlington: “test,” lessons in other online books.</a:t>
            </a:r>
          </a:p>
          <a:p>
            <a:endParaRPr lang="en-US" sz="2800" dirty="0"/>
          </a:p>
          <a:p>
            <a:r>
              <a:rPr lang="en-US" sz="2800" dirty="0" smtClean="0"/>
              <a:t>We will work on the profile </a:t>
            </a:r>
            <a:r>
              <a:rPr lang="en-US" sz="2800" smtClean="0"/>
              <a:t>on Monday.</a:t>
            </a:r>
            <a:endParaRPr lang="en-US" sz="2800" dirty="0"/>
          </a:p>
        </p:txBody>
      </p:sp>
    </p:spTree>
    <p:extLst>
      <p:ext uri="{BB962C8B-B14F-4D97-AF65-F5344CB8AC3E}">
        <p14:creationId xmlns:p14="http://schemas.microsoft.com/office/powerpoint/2010/main" val="1445557267"/>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4A2318"/>
      </a:dk2>
      <a:lt2>
        <a:srgbClr val="EDECEB"/>
      </a:lt2>
      <a:accent1>
        <a:srgbClr val="F3C82E"/>
      </a:accent1>
      <a:accent2>
        <a:srgbClr val="A26176"/>
      </a:accent2>
      <a:accent3>
        <a:srgbClr val="74A94E"/>
      </a:accent3>
      <a:accent4>
        <a:srgbClr val="188E8D"/>
      </a:accent4>
      <a:accent5>
        <a:srgbClr val="EE913A"/>
      </a:accent5>
      <a:accent6>
        <a:srgbClr val="DF5D4A"/>
      </a:accent6>
      <a:hlink>
        <a:srgbClr val="188E8D"/>
      </a:hlink>
      <a:folHlink>
        <a:srgbClr val="A26176"/>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D7AA1D6E-F3E9-4763-A3BC-84DF2E02F60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TM10001105[[fn=Crop]]</Template>
  <TotalTime>417</TotalTime>
  <Words>905</Words>
  <Application>Microsoft Office PowerPoint</Application>
  <PresentationFormat>Widescreen</PresentationFormat>
  <Paragraphs>53</Paragraphs>
  <Slides>15</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Calibri</vt:lpstr>
      <vt:lpstr>Franklin Gothic Book</vt:lpstr>
      <vt:lpstr>Crop</vt:lpstr>
      <vt:lpstr>Thursday, November 1, 2018</vt:lpstr>
      <vt:lpstr>On Sunday</vt:lpstr>
      <vt:lpstr>Test Feedback</vt:lpstr>
      <vt:lpstr>How paragraphs are written</vt:lpstr>
      <vt:lpstr>Sample paragraph 1</vt:lpstr>
      <vt:lpstr>Sample paragraph 2</vt:lpstr>
      <vt:lpstr>Sample paragraph 3</vt:lpstr>
      <vt:lpstr>Sample paragraph 4</vt:lpstr>
      <vt:lpstr>Sample paragraph 5</vt:lpstr>
      <vt:lpstr>More than one paragraph</vt:lpstr>
      <vt:lpstr>From the worksheet</vt:lpstr>
      <vt:lpstr>Article to practice </vt:lpstr>
      <vt:lpstr>Why read about the Day of the Dead?</vt:lpstr>
      <vt:lpstr>After the Mexican-American War</vt:lpstr>
      <vt:lpstr>Burlington Individual Practice</vt:lpstr>
    </vt:vector>
  </TitlesOfParts>
  <Company>Wayne RESA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Thursday, November 1, 2018</dc:title>
  <dc:creator>Coral,  Toni</dc:creator>
  <cp:lastModifiedBy>Coral,  Toni</cp:lastModifiedBy>
  <cp:revision>44</cp:revision>
  <dcterms:created xsi:type="dcterms:W3CDTF">2018-10-31T23:18:57Z</dcterms:created>
  <dcterms:modified xsi:type="dcterms:W3CDTF">2018-11-01T18:10:51Z</dcterms:modified>
</cp:coreProperties>
</file>