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96" r:id="rId1"/>
  </p:sldMasterIdLst>
  <p:notesMasterIdLst>
    <p:notesMasterId r:id="rId11"/>
  </p:notesMasterIdLst>
  <p:sldIdLst>
    <p:sldId id="256" r:id="rId2"/>
    <p:sldId id="263" r:id="rId3"/>
    <p:sldId id="257" r:id="rId4"/>
    <p:sldId id="258" r:id="rId5"/>
    <p:sldId id="260" r:id="rId6"/>
    <p:sldId id="261" r:id="rId7"/>
    <p:sldId id="262" r:id="rId8"/>
    <p:sldId id="264" r:id="rId9"/>
    <p:sldId id="265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959" autoAdjust="0"/>
    <p:restoredTop sz="94660"/>
  </p:normalViewPr>
  <p:slideViewPr>
    <p:cSldViewPr snapToGrid="0" showGuides="1">
      <p:cViewPr varScale="1">
        <p:scale>
          <a:sx n="61" d="100"/>
          <a:sy n="61" d="100"/>
        </p:scale>
        <p:origin x="108" y="24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19A5305-3131-46E0-A44F-53FAE524D7B2}" type="datetimeFigureOut">
              <a:rPr lang="en-US" smtClean="0"/>
              <a:t>11/14/2018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3066D0F-3042-43BB-B445-D1E1090479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1048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Students’ books have blank spaces on page</a:t>
            </a:r>
            <a:r>
              <a:rPr lang="en-US" baseline="0" dirty="0" smtClean="0"/>
              <a:t> 26. Have them figure out the blanks. Including adding up the totals.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066D0F-3042-43BB-B445-D1E10904798E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50884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 algn="ctr">
              <a:defRPr sz="3800">
                <a:solidFill>
                  <a:srgbClr val="262626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5194" y="4352544"/>
            <a:ext cx="6801612" cy="1239894"/>
          </a:xfrm>
          <a:noFill/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0EA64-D806-43AC-9DF2-F8C432F32B4C}" type="datetimeFigureOut">
              <a:rPr lang="en-US" dirty="0"/>
              <a:t>11/14/2018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70A7B3-6521-4DCA-87E5-044747A908C1}" type="datetimeFigureOut">
              <a:rPr lang="en-US" dirty="0"/>
              <a:t>11/14/2018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>
              <a:defRPr sz="3800">
                <a:solidFill>
                  <a:srgbClr val="262626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95194" y="4352465"/>
            <a:ext cx="6801612" cy="1265082"/>
          </a:xfrm>
        </p:spPr>
        <p:txBody>
          <a:bodyPr anchor="t" anchorCtr="1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0EA64-D806-43AC-9DF2-F8C432F32B4C}" type="datetimeFigureOut">
              <a:rPr lang="en-US" dirty="0"/>
              <a:t>11/14/2018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81912" y="2638044"/>
            <a:ext cx="4271771" cy="3101982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38315" y="2638044"/>
            <a:ext cx="4270247" cy="3101982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134690-1557-4C89-A502-4959FE7FAD70}" type="datetimeFigureOut">
              <a:rPr lang="en-US" dirty="0"/>
              <a:t>11/14/2018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8343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83436" y="3143250"/>
            <a:ext cx="4270248" cy="2596776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38316" y="3143250"/>
            <a:ext cx="4253484" cy="2596776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633831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7D4976-E339-4826-83B7-FBD03F55ECF8}" type="datetimeFigureOut">
              <a:rPr lang="en-US" dirty="0"/>
              <a:t>11/14/2018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037C31-9E7A-4F99-8774-A0E530DE1A42}" type="datetimeFigureOut">
              <a:rPr lang="en-US" dirty="0"/>
              <a:t>11/14/2018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8504F-A551-4DE0-9316-4DCD1D8CC752}" type="datetimeFigureOut">
              <a:rPr lang="en-US" dirty="0"/>
              <a:t>11/14/2018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4672" y="2243828"/>
            <a:ext cx="4486656" cy="1141497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rm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36080" y="804672"/>
            <a:ext cx="4815840" cy="5248656"/>
          </a:xfrm>
        </p:spPr>
        <p:txBody>
          <a:bodyPr>
            <a:normAutofit/>
          </a:bodyPr>
          <a:lstStyle>
            <a:lvl1pPr>
              <a:defRPr sz="19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6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0EA64-D806-43AC-9DF2-F8C432F32B4C}" type="datetimeFigureOut">
              <a:rPr lang="en-US" dirty="0"/>
              <a:t>11/14/2018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67503" cy="320040"/>
          </a:xfrm>
        </p:spPr>
        <p:txBody>
          <a:bodyPr/>
          <a:lstStyle>
            <a:lvl1pPr>
              <a:defRPr>
                <a:solidFill>
                  <a:srgbClr val="FFFFFF">
                    <a:alpha val="69804"/>
                  </a:srgb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0" y="0"/>
            <a:ext cx="609599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8523" y="2243828"/>
            <a:ext cx="4494998" cy="1134640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9" y="0"/>
            <a:ext cx="6102097" cy="6858000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7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90000"/>
                  </a:srgbClr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defRPr>
            </a:lvl1pPr>
          </a:lstStyle>
          <a:p>
            <a:fld id="{1160EA64-D806-43AC-9DF2-F8C432F32B4C}" type="datetimeFigureOut">
              <a:rPr lang="en-US" dirty="0"/>
              <a:pPr/>
              <a:t>11/14/2018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808523" y="6236208"/>
            <a:ext cx="5103729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F9C37B-1D36-470B-8223-D6C91242EC14}" type="datetimeFigureOut">
              <a:rPr lang="en-US" dirty="0"/>
              <a:t>11/14/2018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3112" y="937260"/>
            <a:ext cx="1298608" cy="498348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31136" y="937260"/>
            <a:ext cx="6198489" cy="4983480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C6F52A-A82B-47A2-A83A-8C4C91F2D59F}" type="datetimeFigureOut">
              <a:rPr lang="en-US" dirty="0"/>
              <a:t>11/14/2018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231136" y="964692"/>
            <a:ext cx="7729728" cy="1188720"/>
          </a:xfrm>
          <a:prstGeom prst="rect">
            <a:avLst/>
          </a:prstGeom>
          <a:solidFill>
            <a:schemeClr val="bg1"/>
          </a:solidFill>
          <a:ln w="31750" cap="sq"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31136" y="2638044"/>
            <a:ext cx="7729728" cy="31019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821429" y="6238816"/>
            <a:ext cx="2753746" cy="3239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fld id="{1160EA64-D806-43AC-9DF2-F8C432F32B4C}" type="datetimeFigureOut">
              <a:rPr lang="en-US" dirty="0"/>
              <a:t>11/14/2018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600200" y="6236208"/>
            <a:ext cx="5901189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58922" y="6217920"/>
            <a:ext cx="365760" cy="365760"/>
          </a:xfrm>
          <a:prstGeom prst="ellipse">
            <a:avLst/>
          </a:prstGeom>
          <a:solidFill>
            <a:srgbClr val="1D1D1D">
              <a:alpha val="70000"/>
            </a:srgbClr>
          </a:solidFill>
        </p:spPr>
        <p:txBody>
          <a:bodyPr vert="horz" lIns="18288" tIns="45720" rIns="18288" bIns="45720" rtlCol="0" anchor="ctr">
            <a:noAutofit/>
          </a:bodyPr>
          <a:lstStyle>
            <a:lvl1pPr algn="ctr">
              <a:defRPr sz="1100" spc="0" baseline="0">
                <a:solidFill>
                  <a:srgbClr val="FFFFFF"/>
                </a:solidFill>
              </a:defRPr>
            </a:lvl1pPr>
          </a:lstStyle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hf sldNum="0" hdr="0" ft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2800" kern="1200" cap="all" spc="200" baseline="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31286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8431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5735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882775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P8dMtCFo24o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Wednesday, November 14, 2018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My assistant – Andrew </a:t>
            </a:r>
            <a:r>
              <a:rPr lang="en-US" smtClean="0"/>
              <a:t>MacGibbon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95106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Verb Practice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2400" dirty="0" smtClean="0"/>
              <a:t>By next week, I _________________ painted the living room.</a:t>
            </a:r>
          </a:p>
          <a:p>
            <a:endParaRPr lang="en-US" sz="2400" dirty="0"/>
          </a:p>
          <a:p>
            <a:r>
              <a:rPr lang="en-US" sz="2400" dirty="0" smtClean="0"/>
              <a:t>It ________________ all day before he shoveled the sidewalk.</a:t>
            </a:r>
          </a:p>
          <a:p>
            <a:endParaRPr lang="en-US" sz="2400" dirty="0"/>
          </a:p>
          <a:p>
            <a:r>
              <a:rPr lang="en-US" sz="2400" dirty="0" smtClean="0"/>
              <a:t>Does she prefer _____________ soup or ______________ cookies?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4669950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Future perfect continuous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2000" dirty="0" smtClean="0"/>
              <a:t>You _________________ (sit) for five hours by the time the plane lands.</a:t>
            </a:r>
          </a:p>
          <a:p>
            <a:endParaRPr lang="en-US" sz="2000" dirty="0"/>
          </a:p>
          <a:p>
            <a:r>
              <a:rPr lang="en-US" sz="2000" dirty="0" smtClean="0"/>
              <a:t>I __________________ (save) for six months when I buy the dishwasher.</a:t>
            </a:r>
          </a:p>
          <a:p>
            <a:endParaRPr lang="en-US" sz="2000" dirty="0"/>
          </a:p>
          <a:p>
            <a:r>
              <a:rPr lang="en-US" sz="2000" dirty="0" smtClean="0"/>
              <a:t>In 10 years, she __________________ (think) about retirement for a while.</a:t>
            </a:r>
          </a:p>
          <a:p>
            <a:endParaRPr lang="en-US" sz="2000" dirty="0"/>
          </a:p>
          <a:p>
            <a:r>
              <a:rPr lang="en-US" sz="2000" dirty="0" smtClean="0"/>
              <a:t>The children ___________________ (singing) for an hour by the time I get to the concert.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6913699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Financial Planning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342900" indent="-342900">
              <a:buAutoNum type="arabicPeriod"/>
            </a:pPr>
            <a:r>
              <a:rPr lang="en-US" sz="2400" dirty="0" smtClean="0"/>
              <a:t>Go through all of your financial paperwork from the past year.</a:t>
            </a:r>
          </a:p>
          <a:p>
            <a:pPr marL="342900" indent="-342900">
              <a:buAutoNum type="arabicPeriod"/>
            </a:pPr>
            <a:r>
              <a:rPr lang="en-US" sz="2400" dirty="0" smtClean="0"/>
              <a:t>Write down all the categories for how you spend your money.</a:t>
            </a:r>
          </a:p>
          <a:p>
            <a:pPr marL="342900" indent="-342900">
              <a:buAutoNum type="arabicPeriod"/>
            </a:pPr>
            <a:r>
              <a:rPr lang="en-US" sz="2400" dirty="0" smtClean="0"/>
              <a:t>Write down how much you spend each month for each category.</a:t>
            </a:r>
          </a:p>
          <a:p>
            <a:pPr marL="342900" indent="-342900">
              <a:buAutoNum type="arabicPeriod"/>
            </a:pPr>
            <a:r>
              <a:rPr lang="en-US" sz="2400" dirty="0" smtClean="0"/>
              <a:t>Add up all the months to see how much you spent in each category.</a:t>
            </a:r>
          </a:p>
          <a:p>
            <a:pPr marL="342900" indent="-342900">
              <a:buAutoNum type="arabicPeriod"/>
            </a:pPr>
            <a:r>
              <a:rPr lang="en-US" sz="2400" dirty="0" smtClean="0"/>
              <a:t>Divide the annual amount by 12 to get a monthly average for each category.</a:t>
            </a:r>
          </a:p>
          <a:p>
            <a:pPr marL="342900" indent="-342900">
              <a:buAutoNum type="arabicPeriod"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342900" indent="-342900">
              <a:buAutoNum type="arabi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55064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5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Personal Finance – Getting Organized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C</a:t>
            </a:r>
            <a:r>
              <a:rPr lang="en-US" sz="2400" dirty="0" smtClean="0"/>
              <a:t>ategories – brainstorm</a:t>
            </a:r>
          </a:p>
          <a:p>
            <a:endParaRPr lang="en-US" sz="2400" dirty="0"/>
          </a:p>
          <a:p>
            <a:r>
              <a:rPr lang="en-US" sz="2400" dirty="0" smtClean="0"/>
              <a:t>Page 26</a:t>
            </a:r>
          </a:p>
          <a:p>
            <a:endParaRPr lang="en-US" sz="2400" dirty="0"/>
          </a:p>
          <a:p>
            <a:r>
              <a:rPr lang="en-US" sz="2400" dirty="0" smtClean="0"/>
              <a:t>Simple math 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6605009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Topic Sentence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Group work</a:t>
            </a:r>
          </a:p>
          <a:p>
            <a:endParaRPr lang="en-US" sz="2400" dirty="0"/>
          </a:p>
          <a:p>
            <a:r>
              <a:rPr lang="en-US" sz="2400" dirty="0" smtClean="0"/>
              <a:t>Figure out the order of the sentences you have been given.</a:t>
            </a:r>
          </a:p>
          <a:p>
            <a:endParaRPr lang="en-US" sz="2400" dirty="0"/>
          </a:p>
          <a:p>
            <a:r>
              <a:rPr lang="en-US" sz="2400" dirty="0" smtClean="0"/>
              <a:t>Determine the topic sentence first – though it might not be the first sentence of the paragraph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6382043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Indigenous History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 smtClean="0"/>
              <a:t>From the </a:t>
            </a:r>
            <a:r>
              <a:rPr lang="en-US" sz="2400" dirty="0" err="1" smtClean="0"/>
              <a:t>Ojibwe</a:t>
            </a:r>
            <a:r>
              <a:rPr lang="en-US" sz="2400" dirty="0" smtClean="0"/>
              <a:t> people – Spirit Bear Song</a:t>
            </a:r>
          </a:p>
          <a:p>
            <a:endParaRPr lang="en-US" sz="2400" dirty="0"/>
          </a:p>
          <a:p>
            <a:r>
              <a:rPr lang="en-US" sz="2400" u="sng" dirty="0">
                <a:hlinkClick r:id="rId2"/>
              </a:rPr>
              <a:t>https://</a:t>
            </a:r>
            <a:r>
              <a:rPr lang="en-US" sz="2400" u="sng" dirty="0" smtClean="0">
                <a:hlinkClick r:id="rId2"/>
              </a:rPr>
              <a:t>www.youtube.com/watch?v=P8dMtCFo24o</a:t>
            </a:r>
            <a:endParaRPr lang="en-US" sz="2400" u="sng" dirty="0" smtClean="0"/>
          </a:p>
          <a:p>
            <a:endParaRPr lang="en-US" sz="2400" u="sng" dirty="0" smtClean="0"/>
          </a:p>
          <a:p>
            <a:r>
              <a:rPr lang="en-US" sz="2400" dirty="0" smtClean="0"/>
              <a:t>An article</a:t>
            </a:r>
            <a:endParaRPr lang="en-US" sz="2400" dirty="0"/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04980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Comprehension questions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What nation of people originally live in Michigan?</a:t>
            </a:r>
          </a:p>
          <a:p>
            <a:endParaRPr lang="en-US" sz="2400" dirty="0"/>
          </a:p>
          <a:p>
            <a:r>
              <a:rPr lang="en-US" sz="2400" dirty="0" smtClean="0"/>
              <a:t>What does the word Michigan mean?</a:t>
            </a:r>
          </a:p>
          <a:p>
            <a:endParaRPr lang="en-US" sz="2400" dirty="0"/>
          </a:p>
          <a:p>
            <a:r>
              <a:rPr lang="en-US" sz="2400" dirty="0" smtClean="0"/>
              <a:t>How many people lived in North America before the Europeans arrived?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126834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Comprehension Questions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What are the regions by which teachers often categorize Indigenous tribes?</a:t>
            </a:r>
          </a:p>
          <a:p>
            <a:endParaRPr lang="en-US" sz="2400" dirty="0"/>
          </a:p>
          <a:p>
            <a:r>
              <a:rPr lang="en-US" sz="2400" dirty="0" smtClean="0"/>
              <a:t>When were Indigenous people granted U.S. citizenship?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679060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Parcel">
  <a:themeElements>
    <a:clrScheme name="Parcel">
      <a:dk1>
        <a:srgbClr val="000000"/>
      </a:dk1>
      <a:lt1>
        <a:sysClr val="window" lastClr="FFFFFF"/>
      </a:lt1>
      <a:dk2>
        <a:srgbClr val="5E5E5E"/>
      </a:dk2>
      <a:lt2>
        <a:srgbClr val="DDDDDD"/>
      </a:lt2>
      <a:accent1>
        <a:srgbClr val="A6B727"/>
      </a:accent1>
      <a:accent2>
        <a:srgbClr val="418AB3"/>
      </a:accent2>
      <a:accent3>
        <a:srgbClr val="F69200"/>
      </a:accent3>
      <a:accent4>
        <a:srgbClr val="838383"/>
      </a:accent4>
      <a:accent5>
        <a:srgbClr val="FEC306"/>
      </a:accent5>
      <a:accent6>
        <a:srgbClr val="DF5327"/>
      </a:accent6>
      <a:hlink>
        <a:srgbClr val="F59E00"/>
      </a:hlink>
      <a:folHlink>
        <a:srgbClr val="B2B2B2"/>
      </a:folHlink>
    </a:clrScheme>
    <a:fontScheme name="Parcel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Parcel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107000"/>
                <a:lumMod val="103000"/>
              </a:schemeClr>
            </a:gs>
            <a:gs pos="100000">
              <a:schemeClr val="phClr">
                <a:tint val="82000"/>
                <a:satMod val="109000"/>
                <a:lumMod val="103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3000"/>
                <a:lumMod val="100000"/>
              </a:schemeClr>
            </a:gs>
            <a:gs pos="100000">
              <a:schemeClr val="phClr">
                <a:shade val="93000"/>
                <a:satMod val="11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5880" dist="1524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prstMaterial="dkEdge">
            <a:bevelT w="0" h="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7000"/>
                <a:shade val="100000"/>
                <a:satMod val="185000"/>
                <a:lumMod val="120000"/>
              </a:schemeClr>
            </a:gs>
            <a:gs pos="100000">
              <a:schemeClr val="phClr">
                <a:tint val="96000"/>
                <a:shade val="95000"/>
                <a:satMod val="215000"/>
                <a:lumMod val="80000"/>
              </a:schemeClr>
            </a:gs>
          </a:gsLst>
          <a:path path="circle">
            <a:fillToRect l="50000" t="55000" r="125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cel" id="{8BEC4385-4EB9-4D53-BFB5-0EA123736B6D}" vid="{A425FB89-E954-4A2A-81DC-D90804A94DB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TM10001115[[fn=Parcel]]</Template>
  <TotalTime>403</TotalTime>
  <Words>313</Words>
  <Application>Microsoft Office PowerPoint</Application>
  <PresentationFormat>Widescreen</PresentationFormat>
  <Paragraphs>53</Paragraphs>
  <Slides>9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Arial</vt:lpstr>
      <vt:lpstr>Calibri</vt:lpstr>
      <vt:lpstr>Gill Sans MT</vt:lpstr>
      <vt:lpstr>Parcel</vt:lpstr>
      <vt:lpstr>Wednesday, November 14, 2018</vt:lpstr>
      <vt:lpstr>Verb Practice</vt:lpstr>
      <vt:lpstr>Future perfect continuous</vt:lpstr>
      <vt:lpstr>Financial Planning </vt:lpstr>
      <vt:lpstr>Personal Finance – Getting Organized</vt:lpstr>
      <vt:lpstr>Topic Sentence</vt:lpstr>
      <vt:lpstr>Indigenous History</vt:lpstr>
      <vt:lpstr>Comprehension questions</vt:lpstr>
      <vt:lpstr>Comprehension Questions</vt:lpstr>
    </vt:vector>
  </TitlesOfParts>
  <Company>Wayne RESA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Wednesday, November 14, 2018</dc:title>
  <dc:creator>Coral,  Toni</dc:creator>
  <cp:lastModifiedBy>Coral,  Toni</cp:lastModifiedBy>
  <cp:revision>41</cp:revision>
  <dcterms:created xsi:type="dcterms:W3CDTF">2018-11-13T18:22:29Z</dcterms:created>
  <dcterms:modified xsi:type="dcterms:W3CDTF">2018-11-14T19:18:07Z</dcterms:modified>
</cp:coreProperties>
</file>