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notesMasterIdLst>
    <p:notesMasterId r:id="rId9"/>
  </p:notes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4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 showGuides="1">
      <p:cViewPr varScale="1">
        <p:scale>
          <a:sx n="65" d="100"/>
          <a:sy n="65" d="100"/>
        </p:scale>
        <p:origin x="66" y="156"/>
      </p:cViewPr>
      <p:guideLst>
        <p:guide orient="horz" pos="2184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9C7BEC-34FC-4909-94CF-A915AB87DB8B}" type="datetimeFigureOut">
              <a:rPr lang="en-US" smtClean="0"/>
              <a:t>12/4/2018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A60EA8-295E-4E72-BA6E-F63FDB85F5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42855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Suggest that teams put them in columns</a:t>
            </a:r>
            <a:r>
              <a:rPr lang="en-US" baseline="0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A60EA8-295E-4E72-BA6E-F63FDB85F5D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1495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12/4/2018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12/4/2018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12/4/2018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12/4/2018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12/4/2018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12/4/2018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12/4/2018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12/4/2018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12/4/2018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12/4/2018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12/4/2018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dirty="0"/>
              <a:pPr/>
              <a:t>12/4/2018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Tuesday, December 4, 2018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067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Vocabulary from “The Chicken or the Market?”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c</a:t>
            </a:r>
            <a:r>
              <a:rPr lang="en-US" dirty="0" smtClean="0"/>
              <a:t>apital gains</a:t>
            </a:r>
          </a:p>
          <a:p>
            <a:endParaRPr lang="en-US" dirty="0"/>
          </a:p>
          <a:p>
            <a:r>
              <a:rPr lang="en-US" dirty="0"/>
              <a:t>d</a:t>
            </a:r>
            <a:r>
              <a:rPr lang="en-US" dirty="0" smtClean="0"/>
              <a:t>ividends</a:t>
            </a:r>
          </a:p>
          <a:p>
            <a:endParaRPr lang="en-US" dirty="0"/>
          </a:p>
          <a:p>
            <a:r>
              <a:rPr lang="en-US" dirty="0" smtClean="0"/>
              <a:t>purchasing power</a:t>
            </a:r>
          </a:p>
          <a:p>
            <a:endParaRPr lang="en-US" dirty="0"/>
          </a:p>
          <a:p>
            <a:r>
              <a:rPr lang="en-US" dirty="0"/>
              <a:t>i</a:t>
            </a:r>
            <a:r>
              <a:rPr lang="en-US" dirty="0" smtClean="0"/>
              <a:t>nflation</a:t>
            </a:r>
          </a:p>
          <a:p>
            <a:endParaRPr lang="en-US" dirty="0"/>
          </a:p>
          <a:p>
            <a:r>
              <a:rPr lang="en-US" dirty="0"/>
              <a:t>s</a:t>
            </a:r>
            <a:r>
              <a:rPr lang="en-US" dirty="0" smtClean="0"/>
              <a:t>tash of cash</a:t>
            </a:r>
          </a:p>
          <a:p>
            <a:endParaRPr lang="en-US" dirty="0" smtClean="0"/>
          </a:p>
          <a:p>
            <a:r>
              <a:rPr lang="en-US" dirty="0" smtClean="0"/>
              <a:t>periodically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s</a:t>
            </a:r>
            <a:r>
              <a:rPr lang="en-US" dirty="0" smtClean="0"/>
              <a:t>tocks</a:t>
            </a:r>
          </a:p>
          <a:p>
            <a:endParaRPr lang="en-US" dirty="0"/>
          </a:p>
          <a:p>
            <a:r>
              <a:rPr lang="en-US" dirty="0"/>
              <a:t>i</a:t>
            </a:r>
            <a:r>
              <a:rPr lang="en-US" dirty="0" smtClean="0"/>
              <a:t>nvestment vehicle</a:t>
            </a:r>
          </a:p>
          <a:p>
            <a:endParaRPr lang="en-US" dirty="0"/>
          </a:p>
          <a:p>
            <a:r>
              <a:rPr lang="en-US"/>
              <a:t>l</a:t>
            </a:r>
            <a:r>
              <a:rPr lang="en-US" smtClean="0"/>
              <a:t>iquid </a:t>
            </a:r>
            <a:r>
              <a:rPr lang="en-US" dirty="0" smtClean="0"/>
              <a:t>asset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0941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“The Chicken or the Market”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Read aloud – me first. Listen for your assigned section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Students read aloud</a:t>
            </a:r>
          </a:p>
          <a:p>
            <a:endParaRPr lang="en-US" dirty="0"/>
          </a:p>
          <a:p>
            <a:r>
              <a:rPr lang="en-US" dirty="0" smtClean="0"/>
              <a:t>Comprehension questions.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1386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“The Chicken or the Market”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Outline </a:t>
            </a:r>
            <a:r>
              <a:rPr lang="en-US" dirty="0" smtClean="0"/>
              <a:t>– </a:t>
            </a:r>
            <a:r>
              <a:rPr lang="en-US" dirty="0" smtClean="0"/>
              <a:t>identifying</a:t>
            </a:r>
            <a:r>
              <a:rPr lang="en-US" dirty="0" smtClean="0"/>
              <a:t> </a:t>
            </a:r>
            <a:r>
              <a:rPr lang="en-US" dirty="0" smtClean="0"/>
              <a:t>the important </a:t>
            </a:r>
            <a:r>
              <a:rPr lang="en-US" dirty="0" smtClean="0"/>
              <a:t>details and writing them in your own words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3861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Three types of </a:t>
            </a:r>
            <a:r>
              <a:rPr lang="en-US" dirty="0" smtClean="0"/>
              <a:t>modals :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Ability – can/could</a:t>
            </a:r>
          </a:p>
          <a:p>
            <a:r>
              <a:rPr lang="en-US" dirty="0" smtClean="0"/>
              <a:t>Advisability – ought/should</a:t>
            </a:r>
          </a:p>
          <a:p>
            <a:r>
              <a:rPr lang="en-US" dirty="0" smtClean="0"/>
              <a:t>Uncertainty – may/might/could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9115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Modals - examples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Ability</a:t>
            </a:r>
            <a:r>
              <a:rPr lang="en-US" dirty="0" smtClean="0"/>
              <a:t> </a:t>
            </a:r>
          </a:p>
          <a:p>
            <a:pPr lvl="1"/>
            <a:r>
              <a:rPr lang="en-US" sz="2000" dirty="0" smtClean="0"/>
              <a:t>He can swim well.</a:t>
            </a:r>
          </a:p>
          <a:p>
            <a:pPr lvl="1"/>
            <a:r>
              <a:rPr lang="en-US" sz="2000" dirty="0" smtClean="0"/>
              <a:t>He could swim well when he was in high school.</a:t>
            </a:r>
          </a:p>
          <a:p>
            <a:r>
              <a:rPr lang="en-US" sz="2400" dirty="0" smtClean="0"/>
              <a:t>Advisability</a:t>
            </a:r>
          </a:p>
          <a:p>
            <a:pPr lvl="1"/>
            <a:r>
              <a:rPr lang="en-US" sz="2000" dirty="0" smtClean="0"/>
              <a:t>You should exercise every day.</a:t>
            </a:r>
          </a:p>
          <a:p>
            <a:pPr lvl="1"/>
            <a:r>
              <a:rPr lang="en-US" sz="2000" dirty="0" smtClean="0"/>
              <a:t>You ought to visit the museum</a:t>
            </a:r>
          </a:p>
          <a:p>
            <a:r>
              <a:rPr lang="en-US" sz="2400" dirty="0" smtClean="0"/>
              <a:t>Uncertainty</a:t>
            </a:r>
          </a:p>
          <a:p>
            <a:pPr lvl="1"/>
            <a:r>
              <a:rPr lang="en-US" sz="2000" dirty="0" smtClean="0"/>
              <a:t>Mom may know the answer.</a:t>
            </a:r>
          </a:p>
          <a:p>
            <a:pPr lvl="1"/>
            <a:r>
              <a:rPr lang="en-US" sz="2000" dirty="0" smtClean="0"/>
              <a:t>I could lose some weight if I really tried.</a:t>
            </a:r>
          </a:p>
          <a:p>
            <a:pPr lvl="1"/>
            <a:r>
              <a:rPr lang="en-US" sz="2000" dirty="0" smtClean="0"/>
              <a:t>They might visit us next week.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9784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Modals and “The Chicken or the Market?”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With one or two other people – find the modals in your assigned section. Decide if the modal is ability, advisability, or uncertainty.</a:t>
            </a:r>
          </a:p>
          <a:p>
            <a:endParaRPr lang="en-US" sz="2400" dirty="0" smtClean="0"/>
          </a:p>
          <a:p>
            <a:r>
              <a:rPr lang="en-US" sz="2400" i="1" dirty="0" smtClean="0"/>
              <a:t>Grammar Challenge</a:t>
            </a:r>
            <a:r>
              <a:rPr lang="en-US" sz="2400" dirty="0" smtClean="0"/>
              <a:t> – pages 20-21 Exercises C and D</a:t>
            </a:r>
            <a:endParaRPr lang="en-US" sz="2400" i="1" dirty="0"/>
          </a:p>
        </p:txBody>
      </p:sp>
    </p:spTree>
    <p:extLst>
      <p:ext uri="{BB962C8B-B14F-4D97-AF65-F5344CB8AC3E}">
        <p14:creationId xmlns:p14="http://schemas.microsoft.com/office/powerpoint/2010/main" val="663309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Frame">
  <a:themeElements>
    <a:clrScheme name="Frame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Fram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18A1B607-7BAE-46D6-8090-545AC7BDD73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TM03457475[[fn=Frame]]</Template>
  <TotalTime>327</TotalTime>
  <Words>200</Words>
  <Application>Microsoft Office PowerPoint</Application>
  <PresentationFormat>Widescreen</PresentationFormat>
  <Paragraphs>49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Calibri</vt:lpstr>
      <vt:lpstr>Corbel</vt:lpstr>
      <vt:lpstr>Wingdings 2</vt:lpstr>
      <vt:lpstr>Frame</vt:lpstr>
      <vt:lpstr>Tuesday, December 4, 2018</vt:lpstr>
      <vt:lpstr>Vocabulary from “The Chicken or the Market?”</vt:lpstr>
      <vt:lpstr>“The Chicken or the Market”</vt:lpstr>
      <vt:lpstr>“The Chicken or the Market”</vt:lpstr>
      <vt:lpstr>Modals</vt:lpstr>
      <vt:lpstr>Modals - examples</vt:lpstr>
      <vt:lpstr>Modals and “The Chicken or the Market?”</vt:lpstr>
    </vt:vector>
  </TitlesOfParts>
  <Company>Wayne RESA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Tuesday, December 4, 2018</dc:title>
  <dc:creator>Coral,  Toni</dc:creator>
  <cp:lastModifiedBy>Coral,  Toni</cp:lastModifiedBy>
  <cp:revision>29</cp:revision>
  <dcterms:created xsi:type="dcterms:W3CDTF">2018-12-03T18:18:42Z</dcterms:created>
  <dcterms:modified xsi:type="dcterms:W3CDTF">2018-12-04T17:19:49Z</dcterms:modified>
</cp:coreProperties>
</file>